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9.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10.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notesSlides/notesSlide11.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notesSlides/notesSlide12.xml" ContentType="application/vnd.openxmlformats-officedocument.presentationml.notesSlide+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3.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notesSlides/notesSlide14.xml" ContentType="application/vnd.openxmlformats-officedocument.presentationml.notesSl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notesSlides/notesSlide15.xml" ContentType="application/vnd.openxmlformats-officedocument.presentationml.notesSl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notesSlides/notesSlide16.xml" ContentType="application/vnd.openxmlformats-officedocument.presentationml.notesSlide+xml"/>
  <Override PartName="/ppt/charts/chart22.xml" ContentType="application/vnd.openxmlformats-officedocument.drawingml.chart+xml"/>
  <Override PartName="/ppt/theme/themeOverride21.xml" ContentType="application/vnd.openxmlformats-officedocument.themeOverride+xml"/>
  <Override PartName="/ppt/notesSlides/notesSlide17.xml" ContentType="application/vnd.openxmlformats-officedocument.presentationml.notesSlide+xml"/>
  <Override PartName="/ppt/charts/chart23.xml" ContentType="application/vnd.openxmlformats-officedocument.drawingml.chart+xml"/>
  <Override PartName="/ppt/theme/themeOverride22.xml" ContentType="application/vnd.openxmlformats-officedocument.themeOverride+xml"/>
  <Override PartName="/ppt/notesSlides/notesSlide18.xml" ContentType="application/vnd.openxmlformats-officedocument.presentationml.notesSl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theme/themeOverride24.xml" ContentType="application/vnd.openxmlformats-officedocument.themeOverride+xml"/>
  <Override PartName="/ppt/notesSlides/notesSlide19.xml" ContentType="application/vnd.openxmlformats-officedocument.presentationml.notesSlide+xml"/>
  <Override PartName="/ppt/charts/chart26.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2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28.xml" ContentType="application/vnd.openxmlformats-officedocument.drawingml.chart+xml"/>
  <Override PartName="/ppt/charts/style4.xml" ContentType="application/vnd.ms-office.chartstyle+xml"/>
  <Override PartName="/ppt/charts/colors4.xml" ContentType="application/vnd.ms-office.chartcolorstyle+xml"/>
  <Override PartName="/ppt/charts/chart29.xml" ContentType="application/vnd.openxmlformats-officedocument.drawingml.chart+xml"/>
  <Override PartName="/ppt/charts/style5.xml" ContentType="application/vnd.ms-office.chartstyle+xml"/>
  <Override PartName="/ppt/charts/colors5.xml" ContentType="application/vnd.ms-office.chartcolorstyl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7" r:id="rId4"/>
  </p:sldMasterIdLst>
  <p:notesMasterIdLst>
    <p:notesMasterId r:id="rId70"/>
  </p:notesMasterIdLst>
  <p:handoutMasterIdLst>
    <p:handoutMasterId r:id="rId71"/>
  </p:handoutMasterIdLst>
  <p:sldIdLst>
    <p:sldId id="1310" r:id="rId5"/>
    <p:sldId id="2147197290" r:id="rId6"/>
    <p:sldId id="2147197281" r:id="rId7"/>
    <p:sldId id="4059" r:id="rId8"/>
    <p:sldId id="4431" r:id="rId9"/>
    <p:sldId id="2147197287" r:id="rId10"/>
    <p:sldId id="1302" r:id="rId11"/>
    <p:sldId id="267" r:id="rId12"/>
    <p:sldId id="2147197308" r:id="rId13"/>
    <p:sldId id="2147197307" r:id="rId14"/>
    <p:sldId id="2147197291" r:id="rId15"/>
    <p:sldId id="2147197309" r:id="rId16"/>
    <p:sldId id="2147197292" r:id="rId17"/>
    <p:sldId id="2147197310" r:id="rId18"/>
    <p:sldId id="2147197311" r:id="rId19"/>
    <p:sldId id="2147197293" r:id="rId20"/>
    <p:sldId id="2147197312" r:id="rId21"/>
    <p:sldId id="2147197313" r:id="rId22"/>
    <p:sldId id="2147197294" r:id="rId23"/>
    <p:sldId id="2147197314" r:id="rId24"/>
    <p:sldId id="2147197315" r:id="rId25"/>
    <p:sldId id="2147197295" r:id="rId26"/>
    <p:sldId id="2147197316" r:id="rId27"/>
    <p:sldId id="2147197317" r:id="rId28"/>
    <p:sldId id="2147197333" r:id="rId29"/>
    <p:sldId id="1307" r:id="rId30"/>
    <p:sldId id="2147197334" r:id="rId31"/>
    <p:sldId id="2147197296" r:id="rId32"/>
    <p:sldId id="2147197318" r:id="rId33"/>
    <p:sldId id="2147197297" r:id="rId34"/>
    <p:sldId id="2147197319" r:id="rId35"/>
    <p:sldId id="2147197320" r:id="rId36"/>
    <p:sldId id="2147197298" r:id="rId37"/>
    <p:sldId id="2147197321" r:id="rId38"/>
    <p:sldId id="2147197322" r:id="rId39"/>
    <p:sldId id="2147197335" r:id="rId40"/>
    <p:sldId id="2147197299" r:id="rId41"/>
    <p:sldId id="2147197323" r:id="rId42"/>
    <p:sldId id="2147197302" r:id="rId43"/>
    <p:sldId id="2147197326" r:id="rId44"/>
    <p:sldId id="2147197327" r:id="rId45"/>
    <p:sldId id="2147197336" r:id="rId46"/>
    <p:sldId id="2147197300" r:id="rId47"/>
    <p:sldId id="2147197324" r:id="rId48"/>
    <p:sldId id="2147197301" r:id="rId49"/>
    <p:sldId id="2147197325" r:id="rId50"/>
    <p:sldId id="2147197337" r:id="rId51"/>
    <p:sldId id="2147197303" r:id="rId52"/>
    <p:sldId id="2147197328" r:id="rId53"/>
    <p:sldId id="2147197338" r:id="rId54"/>
    <p:sldId id="2147197304" r:id="rId55"/>
    <p:sldId id="2147197329" r:id="rId56"/>
    <p:sldId id="2147197330" r:id="rId57"/>
    <p:sldId id="2147197339" r:id="rId58"/>
    <p:sldId id="2147197305" r:id="rId59"/>
    <p:sldId id="2147197331" r:id="rId60"/>
    <p:sldId id="2147197306" r:id="rId61"/>
    <p:sldId id="2147197332" r:id="rId62"/>
    <p:sldId id="2147197247" r:id="rId63"/>
    <p:sldId id="1305" r:id="rId64"/>
    <p:sldId id="2147197340" r:id="rId65"/>
    <p:sldId id="620" r:id="rId66"/>
    <p:sldId id="419" r:id="rId67"/>
    <p:sldId id="798" r:id="rId68"/>
    <p:sldId id="269" r:id="rId6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p:defaultTextStyle>
  <p:extLst>
    <p:ext uri="{EFAFB233-063F-42B5-8137-9DF3F51BA10A}">
      <p15:sldGuideLst xmlns:p15="http://schemas.microsoft.com/office/powerpoint/2012/main">
        <p15:guide id="1" orient="horz" pos="5522"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us A. Flaget" initials="MAF" lastIdx="6" clrIdx="0">
    <p:extLst>
      <p:ext uri="{19B8F6BF-5375-455C-9EA6-DF929625EA0E}">
        <p15:presenceInfo xmlns:p15="http://schemas.microsoft.com/office/powerpoint/2012/main" userId="S::marius.flaget@responsanalyse.no::c680759b-3359-44dc-8866-868442d3d4be" providerId="AD"/>
      </p:ext>
    </p:extLst>
  </p:cmAuthor>
  <p:cmAuthor id="2" name="Anne Meyer" initials="AM" lastIdx="3" clrIdx="1">
    <p:extLst>
      <p:ext uri="{19B8F6BF-5375-455C-9EA6-DF929625EA0E}">
        <p15:presenceInfo xmlns:p15="http://schemas.microsoft.com/office/powerpoint/2012/main" userId="Anne 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57E"/>
    <a:srgbClr val="D94A94"/>
    <a:srgbClr val="3D4A9A"/>
    <a:srgbClr val="61C3DB"/>
    <a:srgbClr val="535353"/>
    <a:srgbClr val="3EB074"/>
    <a:srgbClr val="E83F45"/>
    <a:srgbClr val="FFFFFF"/>
    <a:srgbClr val="86D4AB"/>
    <a:srgbClr val="FDE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671BF-D1C9-49E1-A742-7987858EB457}" v="4" dt="2025-01-27T14:36:55.55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a:tcStyle>
        <a:tcBdr/>
        <a:fill>
          <a:solidFill>
            <a:srgbClr val="E7EDE7"/>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a:tcStyle>
        <a:tcBdr/>
        <a:fill>
          <a:solidFill>
            <a:srgbClr val="E9E8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0268" autoAdjust="0"/>
  </p:normalViewPr>
  <p:slideViewPr>
    <p:cSldViewPr snapToGrid="0">
      <p:cViewPr varScale="1">
        <p:scale>
          <a:sx n="57" d="100"/>
          <a:sy n="57" d="100"/>
        </p:scale>
        <p:origin x="168" y="192"/>
      </p:cViewPr>
      <p:guideLst>
        <p:guide orient="horz" pos="5522"/>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ssel Lillebø Aarseth" userId="S::sissel.lillebo.aarseth@alesund.kommune.no::d69eed7c-86a5-440f-a1d4-055b30b3a4eb" providerId="AD" clId="Web-{F85671BF-D1C9-49E1-A742-7987858EB457}"/>
    <pc:docChg chg="addSld delSld">
      <pc:chgData name="Sissel Lillebø Aarseth" userId="S::sissel.lillebo.aarseth@alesund.kommune.no::d69eed7c-86a5-440f-a1d4-055b30b3a4eb" providerId="AD" clId="Web-{F85671BF-D1C9-49E1-A742-7987858EB457}" dt="2025-01-27T14:36:55.554" v="3"/>
      <pc:docMkLst>
        <pc:docMk/>
      </pc:docMkLst>
      <pc:sldChg chg="add del replId">
        <pc:chgData name="Sissel Lillebø Aarseth" userId="S::sissel.lillebo.aarseth@alesund.kommune.no::d69eed7c-86a5-440f-a1d4-055b30b3a4eb" providerId="AD" clId="Web-{F85671BF-D1C9-49E1-A742-7987858EB457}" dt="2025-01-27T14:36:54.147" v="2"/>
        <pc:sldMkLst>
          <pc:docMk/>
          <pc:sldMk cId="1149252267" sldId="2147197341"/>
        </pc:sldMkLst>
      </pc:sldChg>
      <pc:sldChg chg="add del replId">
        <pc:chgData name="Sissel Lillebø Aarseth" userId="S::sissel.lillebo.aarseth@alesund.kommune.no::d69eed7c-86a5-440f-a1d4-055b30b3a4eb" providerId="AD" clId="Web-{F85671BF-D1C9-49E1-A742-7987858EB457}" dt="2025-01-27T14:36:55.554" v="3"/>
        <pc:sldMkLst>
          <pc:docMk/>
          <pc:sldMk cId="3947432309" sldId="214719734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hmad.musavi\Documents\marg%20errorr.xltx" TargetMode="External"/><Relationship Id="rId2" Type="http://schemas.microsoft.com/office/2011/relationships/chartColorStyle" Target="colors2.xml"/><Relationship Id="rId1" Type="http://schemas.microsoft.com/office/2011/relationships/chartStyle" Target="style2.xml"/></Relationships>
</file>

<file path=ppt/charts/_rels/chart2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hmad.musavi\Documents\marg%20errorr.xltx" TargetMode="External"/><Relationship Id="rId2" Type="http://schemas.microsoft.com/office/2011/relationships/chartColorStyle" Target="colors4.xml"/><Relationship Id="rId1" Type="http://schemas.microsoft.com/office/2011/relationships/chartStyle" Target="style4.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hmad.musavi\Documents\marg%20errorr.xltx" TargetMode="External"/><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l" defTabSz="825500" rtl="0" fontAlgn="auto" latinLnBrk="0" hangingPunct="1">
              <a:lnSpc>
                <a:spcPct val="100000"/>
              </a:lnSpc>
              <a:spcBef>
                <a:spcPts val="0"/>
              </a:spcBef>
              <a:spcAft>
                <a:spcPts val="0"/>
              </a:spcAft>
              <a:buClrTx/>
              <a:buSzTx/>
              <a:buFontTx/>
              <a:buNone/>
              <a:tabLst/>
              <a:defRPr kumimoji="0" lang="en-US" sz="2400" b="1" i="0" u="none" strike="noStrike" kern="1200" cap="none" spc="0" normalizeH="0" baseline="0" dirty="0" err="1">
                <a:ln>
                  <a:noFill/>
                </a:ln>
                <a:solidFill>
                  <a:srgbClr val="535353"/>
                </a:solidFill>
                <a:effectLst/>
                <a:uFillTx/>
                <a:latin typeface="Arial" panose="020B0604020202020204" pitchFamily="34" charset="0"/>
                <a:ea typeface="HurmeGeometricSans3 Light"/>
                <a:cs typeface="Arial" panose="020B0604020202020204" pitchFamily="34" charset="0"/>
                <a:sym typeface="HurmeGeometricSans3 Light"/>
              </a:defRPr>
            </a:pPr>
            <a:r>
              <a:rPr kumimoji="0" lang="en-US" sz="2400" b="1" i="0" u="none" strike="noStrike" kern="1200" cap="none" spc="0" normalizeH="0" baseline="0" err="1">
                <a:ln>
                  <a:noFill/>
                </a:ln>
                <a:solidFill>
                  <a:srgbClr val="535353"/>
                </a:solidFill>
                <a:effectLst/>
                <a:uFillTx/>
                <a:latin typeface="Arial" panose="020B0604020202020204" pitchFamily="34" charset="0"/>
                <a:ea typeface="HurmeGeometricSans3 Light"/>
                <a:cs typeface="Arial" panose="020B0604020202020204" pitchFamily="34" charset="0"/>
                <a:sym typeface="HurmeGeometricSans3 Light"/>
              </a:rPr>
              <a:t>Aldersgrupper</a:t>
            </a:r>
          </a:p>
        </c:rich>
      </c:tx>
      <c:layout>
        <c:manualLayout>
          <c:xMode val="edge"/>
          <c:yMode val="edge"/>
          <c:x val="0.26639781409633423"/>
          <c:y val="3.9241334205362979E-2"/>
        </c:manualLayout>
      </c:layout>
      <c:overlay val="0"/>
    </c:title>
    <c:autoTitleDeleted val="0"/>
    <c:plotArea>
      <c:layout>
        <c:manualLayout>
          <c:layoutTarget val="inner"/>
          <c:xMode val="edge"/>
          <c:yMode val="edge"/>
          <c:x val="0.23363985072705487"/>
          <c:y val="0.22654032536318833"/>
          <c:w val="0.54039357948559608"/>
          <c:h val="0.74468269621954553"/>
        </c:manualLayout>
      </c:layout>
      <c:barChart>
        <c:barDir val="bar"/>
        <c:grouping val="clustered"/>
        <c:varyColors val="0"/>
        <c:ser>
          <c:idx val="0"/>
          <c:order val="0"/>
          <c:tx>
            <c:strRef>
              <c:f>'Ark1'!$B$1</c:f>
              <c:strCache>
                <c:ptCount val="1"/>
                <c:pt idx="0">
                  <c:v>Aldersgrupper</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55-64 år </c:v>
                </c:pt>
                <c:pt idx="1">
                  <c:v>65-74 år </c:v>
                </c:pt>
                <c:pt idx="2">
                  <c:v>75-84 år </c:v>
                </c:pt>
                <c:pt idx="3">
                  <c:v>85 år og eldre </c:v>
                </c:pt>
              </c:strCache>
            </c:strRef>
          </c:cat>
          <c:val>
            <c:numRef>
              <c:f>'Ark1'!$B$2:$B$5</c:f>
              <c:numCache>
                <c:formatCode>0%</c:formatCode>
                <c:ptCount val="4"/>
                <c:pt idx="0">
                  <c:v>0.37546468401486988</c:v>
                </c:pt>
                <c:pt idx="1">
                  <c:v>0.39880214787277984</c:v>
                </c:pt>
                <c:pt idx="2">
                  <c:v>0.19805865344898801</c:v>
                </c:pt>
                <c:pt idx="3">
                  <c:v>2.7674514663362248E-2</c:v>
                </c:pt>
              </c:numCache>
            </c:numRef>
          </c:val>
          <c:extLst>
            <c:ext xmlns:c16="http://schemas.microsoft.com/office/drawing/2014/chart" uri="{C3380CC4-5D6E-409C-BE32-E72D297353CC}">
              <c16:uniqueId val="{00000000-A866-4FB1-AA6F-973578094D1C}"/>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27290127931818"/>
          <c:y val="7.204889031843037E-2"/>
          <c:w val="0.58754742712767094"/>
          <c:h val="0.7889996783531682"/>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I stor grad </c:v>
                </c:pt>
                <c:pt idx="1">
                  <c:v>I noen grad </c:v>
                </c:pt>
                <c:pt idx="2">
                  <c:v>I liten grad </c:v>
                </c:pt>
                <c:pt idx="3">
                  <c:v>Ikke i det hele tatt </c:v>
                </c:pt>
                <c:pt idx="4">
                  <c:v>Vet ikke </c:v>
                </c:pt>
              </c:strCache>
            </c:strRef>
          </c:cat>
          <c:val>
            <c:numRef>
              <c:f>'Ark1'!$B$2:$B$6</c:f>
              <c:numCache>
                <c:formatCode>0%</c:formatCode>
                <c:ptCount val="5"/>
                <c:pt idx="0">
                  <c:v>0.30885395117914771</c:v>
                </c:pt>
                <c:pt idx="1">
                  <c:v>0.430285477865122</c:v>
                </c:pt>
                <c:pt idx="2">
                  <c:v>0.19817956143980139</c:v>
                </c:pt>
                <c:pt idx="3">
                  <c:v>4.6959040132395539E-2</c:v>
                </c:pt>
                <c:pt idx="4">
                  <c:v>1.5721969383533308E-2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2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27290127931818"/>
          <c:y val="7.204889031843037E-2"/>
          <c:w val="0.58754742712767094"/>
          <c:h val="0.7889996783531682"/>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Ja, jeg kan bo i boligen slik som den er </c:v>
                </c:pt>
                <c:pt idx="1">
                  <c:v>Ja, hvis jeg tilpasser boligen </c:v>
                </c:pt>
                <c:pt idx="2">
                  <c:v>Nei </c:v>
                </c:pt>
                <c:pt idx="3">
                  <c:v>Vet ikke </c:v>
                </c:pt>
              </c:strCache>
            </c:strRef>
          </c:cat>
          <c:val>
            <c:numRef>
              <c:f>'Ark1'!$B$2:$B$5</c:f>
              <c:numCache>
                <c:formatCode>0%</c:formatCode>
                <c:ptCount val="4"/>
                <c:pt idx="0">
                  <c:v>0.36429458005792303</c:v>
                </c:pt>
                <c:pt idx="1">
                  <c:v>0.31485312370707491</c:v>
                </c:pt>
                <c:pt idx="2">
                  <c:v>0.15866776996276377</c:v>
                </c:pt>
                <c:pt idx="3">
                  <c:v>0.16218452627223834</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2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27290127931818"/>
          <c:y val="7.204889031843037E-2"/>
          <c:w val="0.58754742712767094"/>
          <c:h val="0.7889996783531682"/>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I stor grad </c:v>
                </c:pt>
                <c:pt idx="1">
                  <c:v>I noen grad </c:v>
                </c:pt>
                <c:pt idx="2">
                  <c:v>I liten grad </c:v>
                </c:pt>
                <c:pt idx="3">
                  <c:v>Ikke i det hele tatt </c:v>
                </c:pt>
                <c:pt idx="4">
                  <c:v>Vet ikke </c:v>
                </c:pt>
              </c:strCache>
            </c:strRef>
          </c:cat>
          <c:val>
            <c:numRef>
              <c:f>'Ark1'!$B$2:$B$6</c:f>
              <c:numCache>
                <c:formatCode>0%</c:formatCode>
                <c:ptCount val="5"/>
                <c:pt idx="0">
                  <c:v>0.13487794786925941</c:v>
                </c:pt>
                <c:pt idx="1">
                  <c:v>0.22652047993380223</c:v>
                </c:pt>
                <c:pt idx="2">
                  <c:v>0.26623913942904431</c:v>
                </c:pt>
                <c:pt idx="3">
                  <c:v>0.23955316508067853</c:v>
                </c:pt>
                <c:pt idx="4">
                  <c:v>0.13280926768721557</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2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27290127931818"/>
          <c:y val="7.204889031843037E-2"/>
          <c:w val="0.58754742712767094"/>
          <c:h val="0.7889996783531682"/>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Ja, og da vil jeg kjøpe/leie en privat enebolig  </c:v>
                </c:pt>
                <c:pt idx="1">
                  <c:v>Ja, og da vil jeg kjøpe/leie et privat rekkehus  </c:v>
                </c:pt>
                <c:pt idx="2">
                  <c:v>Ja, og da vil jeg kjøpe/leie en privat leilighet   </c:v>
                </c:pt>
                <c:pt idx="3">
                  <c:v>Ja, og da vil jeg søke om kommunal tilrettelagt bolig  </c:v>
                </c:pt>
                <c:pt idx="4">
                  <c:v>Nei  </c:v>
                </c:pt>
                <c:pt idx="5">
                  <c:v>Vet ikke </c:v>
                </c:pt>
              </c:strCache>
            </c:strRef>
          </c:cat>
          <c:val>
            <c:numRef>
              <c:f>'Ark1'!$B$2:$B$7</c:f>
              <c:numCache>
                <c:formatCode>0%</c:formatCode>
                <c:ptCount val="6"/>
                <c:pt idx="0">
                  <c:v>1.6756309474555232E-2</c:v>
                </c:pt>
                <c:pt idx="1">
                  <c:v>1.3446421183285063E-2</c:v>
                </c:pt>
                <c:pt idx="2">
                  <c:v>0.30533719486967315</c:v>
                </c:pt>
                <c:pt idx="3">
                  <c:v>0.13777410012412081</c:v>
                </c:pt>
                <c:pt idx="4">
                  <c:v>0.22734795200661978</c:v>
                </c:pt>
                <c:pt idx="5">
                  <c:v>0.29933802234174595</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2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615419885021"/>
          <c:y val="0.13694367522827661"/>
          <c:w val="0.76033153458187841"/>
          <c:h val="0.84808402834297514"/>
        </c:manualLayout>
      </c:layout>
      <c:barChart>
        <c:barDir val="bar"/>
        <c:grouping val="percentStacked"/>
        <c:varyColors val="0"/>
        <c:ser>
          <c:idx val="0"/>
          <c:order val="0"/>
          <c:tx>
            <c:strRef>
              <c:f>'Ark1'!$B$1</c:f>
              <c:strCache>
                <c:ptCount val="1"/>
                <c:pt idx="0">
                  <c:v>Vet ikke</c:v>
                </c:pt>
              </c:strCache>
            </c:strRef>
          </c:tx>
          <c:spPr>
            <a:solidFill>
              <a:srgbClr val="BFBFB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6-DD51-4FF7-8FC7-19BF640C6B35}"/>
                </c:ext>
              </c:extLst>
            </c:dLbl>
            <c:dLbl>
              <c:idx val="1"/>
              <c:delete val="1"/>
              <c:extLst>
                <c:ext xmlns:c15="http://schemas.microsoft.com/office/drawing/2012/chart" uri="{CE6537A1-D6FC-4f65-9D91-7224C49458BB}"/>
                <c:ext xmlns:c16="http://schemas.microsoft.com/office/drawing/2014/chart" uri="{C3380CC4-5D6E-409C-BE32-E72D297353CC}">
                  <c16:uniqueId val="{00000017-DD51-4FF7-8FC7-19BF640C6B35}"/>
                </c:ext>
              </c:extLst>
            </c:dLbl>
            <c:dLbl>
              <c:idx val="2"/>
              <c:delete val="1"/>
              <c:extLst>
                <c:ext xmlns:c15="http://schemas.microsoft.com/office/drawing/2012/chart" uri="{CE6537A1-D6FC-4f65-9D91-7224C49458BB}"/>
                <c:ext xmlns:c16="http://schemas.microsoft.com/office/drawing/2014/chart" uri="{C3380CC4-5D6E-409C-BE32-E72D297353CC}">
                  <c16:uniqueId val="{00000018-DD51-4FF7-8FC7-19BF640C6B35}"/>
                </c:ext>
              </c:extLst>
            </c:dLbl>
            <c:dLbl>
              <c:idx val="3"/>
              <c:delete val="1"/>
              <c:extLst>
                <c:ext xmlns:c15="http://schemas.microsoft.com/office/drawing/2012/chart" uri="{CE6537A1-D6FC-4f65-9D91-7224C49458BB}"/>
                <c:ext xmlns:c16="http://schemas.microsoft.com/office/drawing/2014/chart" uri="{C3380CC4-5D6E-409C-BE32-E72D297353CC}">
                  <c16:uniqueId val="{0000001B-DD51-4FF7-8FC7-19BF640C6B35}"/>
                </c:ext>
              </c:extLst>
            </c:dLbl>
            <c:dLbl>
              <c:idx val="4"/>
              <c:delete val="1"/>
              <c:extLst>
                <c:ext xmlns:c15="http://schemas.microsoft.com/office/drawing/2012/chart" uri="{CE6537A1-D6FC-4f65-9D91-7224C49458BB}"/>
                <c:ext xmlns:c16="http://schemas.microsoft.com/office/drawing/2014/chart" uri="{C3380CC4-5D6E-409C-BE32-E72D297353CC}">
                  <c16:uniqueId val="{0000001A-DD51-4FF7-8FC7-19BF640C6B35}"/>
                </c:ext>
              </c:extLst>
            </c:dLbl>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 å bevege deg i ditt nærmiljø?</c:v>
                </c:pt>
                <c:pt idx="1">
                  <c:v>... å komme deg til natur- og friluftsområder?</c:v>
                </c:pt>
                <c:pt idx="2">
                  <c:v>... å komme deg til butikker og andre servicetilbud?</c:v>
                </c:pt>
                <c:pt idx="3">
                  <c:v>... å komme deg til lege/helsetjenester?</c:v>
                </c:pt>
                <c:pt idx="4">
                  <c:v>... å komme deg til Ålesund sentrum?</c:v>
                </c:pt>
                <c:pt idx="5">
                  <c:v>... å benytte kultur- og underholdningstilbud?</c:v>
                </c:pt>
                <c:pt idx="6">
                  <c:v>... å bruke offentlig transport?</c:v>
                </c:pt>
                <c:pt idx="7">
                  <c:v>... å finne informasjon om offentlige tjenester?</c:v>
                </c:pt>
              </c:strCache>
            </c:strRef>
          </c:cat>
          <c:val>
            <c:numRef>
              <c:f>'Ark1'!$B$2:$B$9</c:f>
              <c:numCache>
                <c:formatCode>0%</c:formatCode>
                <c:ptCount val="8"/>
                <c:pt idx="0">
                  <c:v>5.3696819496075994E-3</c:v>
                </c:pt>
                <c:pt idx="1">
                  <c:v>6.4023130937629078E-3</c:v>
                </c:pt>
                <c:pt idx="2">
                  <c:v>3.0978934324659233E-3</c:v>
                </c:pt>
                <c:pt idx="3">
                  <c:v>6.1957868649318466E-3</c:v>
                </c:pt>
                <c:pt idx="4">
                  <c:v>7.0218917802560921E-3</c:v>
                </c:pt>
                <c:pt idx="5">
                  <c:v>2.8294093349855432E-2</c:v>
                </c:pt>
                <c:pt idx="6">
                  <c:v>4.378356051218505E-2</c:v>
                </c:pt>
                <c:pt idx="7">
                  <c:v>5.3077240809582815E-2</c:v>
                </c:pt>
              </c:numCache>
            </c:numRef>
          </c:val>
          <c:extLst>
            <c:ext xmlns:c16="http://schemas.microsoft.com/office/drawing/2014/chart" uri="{C3380CC4-5D6E-409C-BE32-E72D297353CC}">
              <c16:uniqueId val="{00000000-DD51-4FF7-8FC7-19BF640C6B35}"/>
            </c:ext>
          </c:extLst>
        </c:ser>
        <c:ser>
          <c:idx val="1"/>
          <c:order val="1"/>
          <c:tx>
            <c:strRef>
              <c:f>'Ark1'!$C$1</c:f>
              <c:strCache>
                <c:ptCount val="1"/>
                <c:pt idx="0">
                  <c:v>Svært vanskelig</c:v>
                </c:pt>
              </c:strCache>
            </c:strRef>
          </c:tx>
          <c:spPr>
            <a:solidFill>
              <a:srgbClr val="AB1644"/>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19-DD51-4FF7-8FC7-19BF640C6B35}"/>
                </c:ext>
              </c:extLst>
            </c:dLbl>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 å bevege deg i ditt nærmiljø?</c:v>
                </c:pt>
                <c:pt idx="1">
                  <c:v>... å komme deg til natur- og friluftsområder?</c:v>
                </c:pt>
                <c:pt idx="2">
                  <c:v>... å komme deg til butikker og andre servicetilbud?</c:v>
                </c:pt>
                <c:pt idx="3">
                  <c:v>... å komme deg til lege/helsetjenester?</c:v>
                </c:pt>
                <c:pt idx="4">
                  <c:v>... å komme deg til Ålesund sentrum?</c:v>
                </c:pt>
                <c:pt idx="5">
                  <c:v>... å benytte kultur- og underholdningstilbud?</c:v>
                </c:pt>
                <c:pt idx="6">
                  <c:v>... å bruke offentlig transport?</c:v>
                </c:pt>
                <c:pt idx="7">
                  <c:v>... å finne informasjon om offentlige tjenester?</c:v>
                </c:pt>
              </c:strCache>
            </c:strRef>
          </c:cat>
          <c:val>
            <c:numRef>
              <c:f>'Ark1'!$C$2:$C$9</c:f>
              <c:numCache>
                <c:formatCode>0%</c:formatCode>
                <c:ptCount val="8"/>
                <c:pt idx="0">
                  <c:v>9.0871540685667079E-3</c:v>
                </c:pt>
                <c:pt idx="1">
                  <c:v>1.5282940933498555E-2</c:v>
                </c:pt>
                <c:pt idx="2">
                  <c:v>1.4250309789343248E-2</c:v>
                </c:pt>
                <c:pt idx="3">
                  <c:v>1.2804626187525816E-2</c:v>
                </c:pt>
                <c:pt idx="4">
                  <c:v>2.7881040892193308E-2</c:v>
                </c:pt>
                <c:pt idx="5">
                  <c:v>2.3957042544403138E-2</c:v>
                </c:pt>
                <c:pt idx="6">
                  <c:v>6.9599339116067735E-2</c:v>
                </c:pt>
                <c:pt idx="7">
                  <c:v>2.292441140024783E-2</c:v>
                </c:pt>
              </c:numCache>
            </c:numRef>
          </c:val>
          <c:extLst>
            <c:ext xmlns:c16="http://schemas.microsoft.com/office/drawing/2014/chart" uri="{C3380CC4-5D6E-409C-BE32-E72D297353CC}">
              <c16:uniqueId val="{00000001-DD51-4FF7-8FC7-19BF640C6B35}"/>
            </c:ext>
          </c:extLst>
        </c:ser>
        <c:ser>
          <c:idx val="2"/>
          <c:order val="2"/>
          <c:tx>
            <c:strRef>
              <c:f>'Ark1'!$D$1</c:f>
              <c:strCache>
                <c:ptCount val="1"/>
                <c:pt idx="0">
                  <c:v>Ganske vanskelig</c:v>
                </c:pt>
              </c:strCache>
            </c:strRef>
          </c:tx>
          <c:spPr>
            <a:solidFill>
              <a:srgbClr val="F190A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 å bevege deg i ditt nærmiljø?</c:v>
                </c:pt>
                <c:pt idx="1">
                  <c:v>... å komme deg til natur- og friluftsområder?</c:v>
                </c:pt>
                <c:pt idx="2">
                  <c:v>... å komme deg til butikker og andre servicetilbud?</c:v>
                </c:pt>
                <c:pt idx="3">
                  <c:v>... å komme deg til lege/helsetjenester?</c:v>
                </c:pt>
                <c:pt idx="4">
                  <c:v>... å komme deg til Ålesund sentrum?</c:v>
                </c:pt>
                <c:pt idx="5">
                  <c:v>... å benytte kultur- og underholdningstilbud?</c:v>
                </c:pt>
                <c:pt idx="6">
                  <c:v>... å bruke offentlig transport?</c:v>
                </c:pt>
                <c:pt idx="7">
                  <c:v>... å finne informasjon om offentlige tjenester?</c:v>
                </c:pt>
              </c:strCache>
            </c:strRef>
          </c:cat>
          <c:val>
            <c:numRef>
              <c:f>'Ark1'!$D$2:$D$9</c:f>
              <c:numCache>
                <c:formatCode>0%</c:formatCode>
                <c:ptCount val="8"/>
                <c:pt idx="0">
                  <c:v>2.9946303180503925E-2</c:v>
                </c:pt>
                <c:pt idx="1">
                  <c:v>3.2011565468814542E-2</c:v>
                </c:pt>
                <c:pt idx="2">
                  <c:v>3.6555142503097895E-2</c:v>
                </c:pt>
                <c:pt idx="3">
                  <c:v>3.6555142503097895E-2</c:v>
                </c:pt>
                <c:pt idx="4">
                  <c:v>6.5675340768277565E-2</c:v>
                </c:pt>
                <c:pt idx="5">
                  <c:v>6.2577447335811651E-2</c:v>
                </c:pt>
                <c:pt idx="6">
                  <c:v>0.12453531598513011</c:v>
                </c:pt>
                <c:pt idx="7">
                  <c:v>0.11730689797604295</c:v>
                </c:pt>
              </c:numCache>
            </c:numRef>
          </c:val>
          <c:extLst>
            <c:ext xmlns:c16="http://schemas.microsoft.com/office/drawing/2014/chart" uri="{C3380CC4-5D6E-409C-BE32-E72D297353CC}">
              <c16:uniqueId val="{00000002-DD51-4FF7-8FC7-19BF640C6B35}"/>
            </c:ext>
          </c:extLst>
        </c:ser>
        <c:ser>
          <c:idx val="3"/>
          <c:order val="3"/>
          <c:tx>
            <c:strRef>
              <c:f>'Ark1'!$E$1</c:f>
              <c:strCache>
                <c:ptCount val="1"/>
                <c:pt idx="0">
                  <c:v>Verken enkelt eller vanskelig </c:v>
                </c:pt>
              </c:strCache>
            </c:strRef>
          </c:tx>
          <c:spPr>
            <a:solidFill>
              <a:srgbClr val="FFEA5E">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 å bevege deg i ditt nærmiljø?</c:v>
                </c:pt>
                <c:pt idx="1">
                  <c:v>... å komme deg til natur- og friluftsområder?</c:v>
                </c:pt>
                <c:pt idx="2">
                  <c:v>... å komme deg til butikker og andre servicetilbud?</c:v>
                </c:pt>
                <c:pt idx="3">
                  <c:v>... å komme deg til lege/helsetjenester?</c:v>
                </c:pt>
                <c:pt idx="4">
                  <c:v>... å komme deg til Ålesund sentrum?</c:v>
                </c:pt>
                <c:pt idx="5">
                  <c:v>... å benytte kultur- og underholdningstilbud?</c:v>
                </c:pt>
                <c:pt idx="6">
                  <c:v>... å bruke offentlig transport?</c:v>
                </c:pt>
                <c:pt idx="7">
                  <c:v>... å finne informasjon om offentlige tjenester?</c:v>
                </c:pt>
              </c:strCache>
            </c:strRef>
          </c:cat>
          <c:val>
            <c:numRef>
              <c:f>'Ark1'!$E$2:$E$9</c:f>
              <c:numCache>
                <c:formatCode>0%</c:formatCode>
                <c:ptCount val="8"/>
                <c:pt idx="0">
                  <c:v>8.694754233787691E-2</c:v>
                </c:pt>
                <c:pt idx="1">
                  <c:v>8.6534489880214782E-2</c:v>
                </c:pt>
                <c:pt idx="2">
                  <c:v>0.12350268484097481</c:v>
                </c:pt>
                <c:pt idx="3">
                  <c:v>0.14167699297810821</c:v>
                </c:pt>
                <c:pt idx="4">
                  <c:v>0.16150351094589013</c:v>
                </c:pt>
                <c:pt idx="5">
                  <c:v>0.21437422552664187</c:v>
                </c:pt>
                <c:pt idx="6">
                  <c:v>0.19516728624535315</c:v>
                </c:pt>
                <c:pt idx="7">
                  <c:v>0.25320115654688147</c:v>
                </c:pt>
              </c:numCache>
            </c:numRef>
          </c:val>
          <c:extLst>
            <c:ext xmlns:c16="http://schemas.microsoft.com/office/drawing/2014/chart" uri="{C3380CC4-5D6E-409C-BE32-E72D297353CC}">
              <c16:uniqueId val="{00000003-DD51-4FF7-8FC7-19BF640C6B35}"/>
            </c:ext>
          </c:extLst>
        </c:ser>
        <c:ser>
          <c:idx val="4"/>
          <c:order val="4"/>
          <c:tx>
            <c:strRef>
              <c:f>'Ark1'!$F$1</c:f>
              <c:strCache>
                <c:ptCount val="1"/>
                <c:pt idx="0">
                  <c:v>Ganske enkelt </c:v>
                </c:pt>
              </c:strCache>
            </c:strRef>
          </c:tx>
          <c:spPr>
            <a:solidFill>
              <a:srgbClr val="A8D8D4"/>
            </a:solidFill>
            <a:ln>
              <a:noFill/>
            </a:ln>
            <a:effectLst/>
          </c:spPr>
          <c:invertIfNegative val="0"/>
          <c:dPt>
            <c:idx val="0"/>
            <c:invertIfNegative val="0"/>
            <c:bubble3D val="0"/>
            <c:spPr>
              <a:solidFill>
                <a:srgbClr val="A8D8D4"/>
              </a:solidFill>
              <a:ln>
                <a:noFill/>
              </a:ln>
              <a:effectLst/>
            </c:spPr>
            <c:extLst>
              <c:ext xmlns:c16="http://schemas.microsoft.com/office/drawing/2014/chart" uri="{C3380CC4-5D6E-409C-BE32-E72D297353CC}">
                <c16:uniqueId val="{00000005-DD51-4FF7-8FC7-19BF640C6B35}"/>
              </c:ext>
            </c:extLst>
          </c:dPt>
          <c:dPt>
            <c:idx val="1"/>
            <c:invertIfNegative val="0"/>
            <c:bubble3D val="0"/>
            <c:spPr>
              <a:solidFill>
                <a:srgbClr val="A8D8D4"/>
              </a:solidFill>
              <a:ln>
                <a:noFill/>
              </a:ln>
              <a:effectLst/>
            </c:spPr>
            <c:extLst>
              <c:ext xmlns:c16="http://schemas.microsoft.com/office/drawing/2014/chart" uri="{C3380CC4-5D6E-409C-BE32-E72D297353CC}">
                <c16:uniqueId val="{00000007-DD51-4FF7-8FC7-19BF640C6B35}"/>
              </c:ext>
            </c:extLst>
          </c:dPt>
          <c:dPt>
            <c:idx val="2"/>
            <c:invertIfNegative val="0"/>
            <c:bubble3D val="0"/>
            <c:spPr>
              <a:solidFill>
                <a:srgbClr val="A8D8D4"/>
              </a:solidFill>
              <a:ln>
                <a:noFill/>
              </a:ln>
              <a:effectLst/>
            </c:spPr>
            <c:extLst>
              <c:ext xmlns:c16="http://schemas.microsoft.com/office/drawing/2014/chart" uri="{C3380CC4-5D6E-409C-BE32-E72D297353CC}">
                <c16:uniqueId val="{00000009-DD51-4FF7-8FC7-19BF640C6B35}"/>
              </c:ext>
            </c:extLst>
          </c:dPt>
          <c:dPt>
            <c:idx val="3"/>
            <c:invertIfNegative val="0"/>
            <c:bubble3D val="0"/>
            <c:spPr>
              <a:solidFill>
                <a:srgbClr val="A8D8D4"/>
              </a:solidFill>
              <a:ln>
                <a:noFill/>
              </a:ln>
              <a:effectLst/>
            </c:spPr>
            <c:extLst>
              <c:ext xmlns:c16="http://schemas.microsoft.com/office/drawing/2014/chart" uri="{C3380CC4-5D6E-409C-BE32-E72D297353CC}">
                <c16:uniqueId val="{0000000B-DD51-4FF7-8FC7-19BF640C6B35}"/>
              </c:ext>
            </c:extLst>
          </c:dPt>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 å bevege deg i ditt nærmiljø?</c:v>
                </c:pt>
                <c:pt idx="1">
                  <c:v>... å komme deg til natur- og friluftsområder?</c:v>
                </c:pt>
                <c:pt idx="2">
                  <c:v>... å komme deg til butikker og andre servicetilbud?</c:v>
                </c:pt>
                <c:pt idx="3">
                  <c:v>... å komme deg til lege/helsetjenester?</c:v>
                </c:pt>
                <c:pt idx="4">
                  <c:v>... å komme deg til Ålesund sentrum?</c:v>
                </c:pt>
                <c:pt idx="5">
                  <c:v>... å benytte kultur- og underholdningstilbud?</c:v>
                </c:pt>
                <c:pt idx="6">
                  <c:v>... å bruke offentlig transport?</c:v>
                </c:pt>
                <c:pt idx="7">
                  <c:v>... å finne informasjon om offentlige tjenester?</c:v>
                </c:pt>
              </c:strCache>
            </c:strRef>
          </c:cat>
          <c:val>
            <c:numRef>
              <c:f>'Ark1'!$F$2:$F$9</c:f>
              <c:numCache>
                <c:formatCode>0%</c:formatCode>
                <c:ptCount val="8"/>
                <c:pt idx="0">
                  <c:v>0.35274679884345311</c:v>
                </c:pt>
                <c:pt idx="1">
                  <c:v>0.35811648079306074</c:v>
                </c:pt>
                <c:pt idx="2">
                  <c:v>0.40479140850888062</c:v>
                </c:pt>
                <c:pt idx="3">
                  <c:v>0.42895497728211479</c:v>
                </c:pt>
                <c:pt idx="4">
                  <c:v>0.39735646427096244</c:v>
                </c:pt>
                <c:pt idx="5">
                  <c:v>0.38847583643122674</c:v>
                </c:pt>
                <c:pt idx="6">
                  <c:v>0.32507228418009082</c:v>
                </c:pt>
                <c:pt idx="7">
                  <c:v>0.38496489054109873</c:v>
                </c:pt>
              </c:numCache>
            </c:numRef>
          </c:val>
          <c:extLst>
            <c:ext xmlns:c16="http://schemas.microsoft.com/office/drawing/2014/chart" uri="{C3380CC4-5D6E-409C-BE32-E72D297353CC}">
              <c16:uniqueId val="{0000000C-DD51-4FF7-8FC7-19BF640C6B35}"/>
            </c:ext>
          </c:extLst>
        </c:ser>
        <c:ser>
          <c:idx val="5"/>
          <c:order val="5"/>
          <c:tx>
            <c:strRef>
              <c:f>'Ark1'!$G$1</c:f>
              <c:strCache>
                <c:ptCount val="1"/>
                <c:pt idx="0">
                  <c:v>Svært enkelt  </c:v>
                </c:pt>
              </c:strCache>
            </c:strRef>
          </c:tx>
          <c:spPr>
            <a:solidFill>
              <a:srgbClr val="66BAB3"/>
            </a:solidFill>
            <a:ln>
              <a:noFill/>
            </a:ln>
            <a:effectLst/>
          </c:spPr>
          <c:invertIfNegative val="0"/>
          <c:dPt>
            <c:idx val="0"/>
            <c:invertIfNegative val="0"/>
            <c:bubble3D val="0"/>
            <c:spPr>
              <a:solidFill>
                <a:srgbClr val="66BAB3"/>
              </a:solidFill>
              <a:ln>
                <a:noFill/>
              </a:ln>
              <a:effectLst/>
            </c:spPr>
            <c:extLst>
              <c:ext xmlns:c16="http://schemas.microsoft.com/office/drawing/2014/chart" uri="{C3380CC4-5D6E-409C-BE32-E72D297353CC}">
                <c16:uniqueId val="{0000000E-DD51-4FF7-8FC7-19BF640C6B35}"/>
              </c:ext>
            </c:extLst>
          </c:dPt>
          <c:dPt>
            <c:idx val="1"/>
            <c:invertIfNegative val="0"/>
            <c:bubble3D val="0"/>
            <c:spPr>
              <a:solidFill>
                <a:srgbClr val="66BAB3"/>
              </a:solidFill>
              <a:ln>
                <a:noFill/>
              </a:ln>
              <a:effectLst/>
            </c:spPr>
            <c:extLst>
              <c:ext xmlns:c16="http://schemas.microsoft.com/office/drawing/2014/chart" uri="{C3380CC4-5D6E-409C-BE32-E72D297353CC}">
                <c16:uniqueId val="{00000010-DD51-4FF7-8FC7-19BF640C6B35}"/>
              </c:ext>
            </c:extLst>
          </c:dPt>
          <c:dPt>
            <c:idx val="2"/>
            <c:invertIfNegative val="0"/>
            <c:bubble3D val="0"/>
            <c:spPr>
              <a:solidFill>
                <a:srgbClr val="66BAB3"/>
              </a:solidFill>
              <a:ln>
                <a:noFill/>
              </a:ln>
              <a:effectLst/>
            </c:spPr>
            <c:extLst>
              <c:ext xmlns:c16="http://schemas.microsoft.com/office/drawing/2014/chart" uri="{C3380CC4-5D6E-409C-BE32-E72D297353CC}">
                <c16:uniqueId val="{00000012-DD51-4FF7-8FC7-19BF640C6B35}"/>
              </c:ext>
            </c:extLst>
          </c:dPt>
          <c:dPt>
            <c:idx val="3"/>
            <c:invertIfNegative val="0"/>
            <c:bubble3D val="0"/>
            <c:spPr>
              <a:solidFill>
                <a:srgbClr val="66BAB3"/>
              </a:solidFill>
              <a:ln>
                <a:noFill/>
              </a:ln>
              <a:effectLst/>
            </c:spPr>
            <c:extLst>
              <c:ext xmlns:c16="http://schemas.microsoft.com/office/drawing/2014/chart" uri="{C3380CC4-5D6E-409C-BE32-E72D297353CC}">
                <c16:uniqueId val="{00000014-DD51-4FF7-8FC7-19BF640C6B35}"/>
              </c:ext>
            </c:extLst>
          </c:dPt>
          <c:dLbls>
            <c:spPr>
              <a:noFill/>
              <a:ln>
                <a:noFill/>
              </a:ln>
              <a:effectLst/>
            </c:spPr>
            <c:txPr>
              <a:bodyPr rot="0" spcFirstLastPara="1" vertOverflow="ellipsis" vert="horz" wrap="square" lIns="38100" tIns="19050" rIns="38100" bIns="19050" anchor="ctr" anchorCtr="0">
                <a:spAutoFit/>
              </a:bodyPr>
              <a:lstStyle/>
              <a:p>
                <a:pPr algn="ctr">
                  <a:defRPr lang="en-US" sz="2000" b="0"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 å bevege deg i ditt nærmiljø?</c:v>
                </c:pt>
                <c:pt idx="1">
                  <c:v>... å komme deg til natur- og friluftsområder?</c:v>
                </c:pt>
                <c:pt idx="2">
                  <c:v>... å komme deg til butikker og andre servicetilbud?</c:v>
                </c:pt>
                <c:pt idx="3">
                  <c:v>... å komme deg til lege/helsetjenester?</c:v>
                </c:pt>
                <c:pt idx="4">
                  <c:v>... å komme deg til Ålesund sentrum?</c:v>
                </c:pt>
                <c:pt idx="5">
                  <c:v>... å benytte kultur- og underholdningstilbud?</c:v>
                </c:pt>
                <c:pt idx="6">
                  <c:v>... å bruke offentlig transport?</c:v>
                </c:pt>
                <c:pt idx="7">
                  <c:v>... å finne informasjon om offentlige tjenester?</c:v>
                </c:pt>
              </c:strCache>
            </c:strRef>
          </c:cat>
          <c:val>
            <c:numRef>
              <c:f>'Ark1'!$G$2:$G$9</c:f>
              <c:numCache>
                <c:formatCode>0%</c:formatCode>
                <c:ptCount val="8"/>
                <c:pt idx="0">
                  <c:v>0.51590251961999178</c:v>
                </c:pt>
                <c:pt idx="1">
                  <c:v>0.50165220983064851</c:v>
                </c:pt>
                <c:pt idx="2">
                  <c:v>0.41780256092523749</c:v>
                </c:pt>
                <c:pt idx="3">
                  <c:v>0.37381247418422142</c:v>
                </c:pt>
                <c:pt idx="4">
                  <c:v>0.34056175134242056</c:v>
                </c:pt>
                <c:pt idx="5">
                  <c:v>0.28232135481206111</c:v>
                </c:pt>
                <c:pt idx="6">
                  <c:v>0.24184221396117306</c:v>
                </c:pt>
                <c:pt idx="7">
                  <c:v>0.16852540272614622</c:v>
                </c:pt>
              </c:numCache>
            </c:numRef>
          </c:val>
          <c:extLst>
            <c:ext xmlns:c16="http://schemas.microsoft.com/office/drawing/2014/chart" uri="{C3380CC4-5D6E-409C-BE32-E72D297353CC}">
              <c16:uniqueId val="{00000015-DD51-4FF7-8FC7-19BF640C6B35}"/>
            </c:ext>
          </c:extLst>
        </c:ser>
        <c:dLbls>
          <c:dLblPos val="ctr"/>
          <c:showLegendKey val="0"/>
          <c:showVal val="1"/>
          <c:showCatName val="0"/>
          <c:showSerName val="0"/>
          <c:showPercent val="0"/>
          <c:showBubbleSize val="0"/>
        </c:dLbls>
        <c:gapWidth val="100"/>
        <c:overlap val="100"/>
        <c:axId val="383367455"/>
        <c:axId val="383380351"/>
      </c:barChart>
      <c:catAx>
        <c:axId val="383367455"/>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rgbClr val="535353"/>
                </a:solidFill>
                <a:latin typeface="+mn-lt"/>
                <a:ea typeface="+mn-ea"/>
                <a:cs typeface="+mn-cs"/>
              </a:defRPr>
            </a:pPr>
            <a:endParaRPr lang="nb-NO"/>
          </a:p>
        </c:txPr>
        <c:crossAx val="383380351"/>
        <c:crosses val="autoZero"/>
        <c:auto val="1"/>
        <c:lblAlgn val="ctr"/>
        <c:lblOffset val="100"/>
        <c:noMultiLvlLbl val="0"/>
      </c:catAx>
      <c:valAx>
        <c:axId val="383380351"/>
        <c:scaling>
          <c:orientation val="minMax"/>
        </c:scaling>
        <c:delete val="0"/>
        <c:axPos val="t"/>
        <c:numFmt formatCode="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lgn="ctr">
              <a:defRPr lang="en-US" sz="2000" b="0" i="0" u="none" strike="noStrike" kern="1200" baseline="0">
                <a:solidFill>
                  <a:srgbClr val="535353"/>
                </a:solidFill>
                <a:latin typeface="+mn-lt"/>
                <a:ea typeface="+mn-ea"/>
                <a:cs typeface="+mn-cs"/>
              </a:defRPr>
            </a:pPr>
            <a:endParaRPr lang="nb-NO"/>
          </a:p>
        </c:txPr>
        <c:crossAx val="383367455"/>
        <c:crosses val="autoZero"/>
        <c:crossBetween val="between"/>
        <c:majorUnit val="0.25"/>
      </c:valAx>
      <c:spPr>
        <a:noFill/>
        <a:ln>
          <a:noFill/>
        </a:ln>
        <a:effectLst/>
      </c:spPr>
    </c:plotArea>
    <c:legend>
      <c:legendPos val="t"/>
      <c:layout>
        <c:manualLayout>
          <c:xMode val="edge"/>
          <c:yMode val="edge"/>
          <c:x val="0.13945396190238005"/>
          <c:y val="8.1667071429536008E-3"/>
          <c:w val="0.80334721674474086"/>
          <c:h val="7.4511664136988051E-2"/>
        </c:manualLayout>
      </c:layout>
      <c:overlay val="0"/>
      <c:spPr>
        <a:noFill/>
        <a:ln>
          <a:noFill/>
        </a:ln>
        <a:effectLst/>
      </c:spPr>
      <c:txPr>
        <a:bodyPr rot="0" spcFirstLastPara="1" vertOverflow="ellipsis" vert="horz" wrap="square" anchor="ctr" anchorCtr="1"/>
        <a:lstStyle/>
        <a:p>
          <a:pPr>
            <a:defRPr sz="1700" b="0" i="0" u="none" strike="noStrike" kern="1200" baseline="0">
              <a:solidFill>
                <a:srgbClr val="535353"/>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27290127931818"/>
          <c:y val="7.204889031843037E-2"/>
          <c:w val="0.58754742712767094"/>
          <c:h val="0.7889996783531682"/>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I stor grad </c:v>
                </c:pt>
                <c:pt idx="1">
                  <c:v>I noen grad </c:v>
                </c:pt>
                <c:pt idx="2">
                  <c:v>I liten grad </c:v>
                </c:pt>
                <c:pt idx="3">
                  <c:v>Ikke i det hele tatt </c:v>
                </c:pt>
                <c:pt idx="4">
                  <c:v>Vet ikke </c:v>
                </c:pt>
              </c:strCache>
            </c:strRef>
          </c:cat>
          <c:val>
            <c:numRef>
              <c:f>'Ark1'!$B$2:$B$6</c:f>
              <c:numCache>
                <c:formatCode>0%</c:formatCode>
                <c:ptCount val="5"/>
                <c:pt idx="0">
                  <c:v>9.355638166047088E-2</c:v>
                </c:pt>
                <c:pt idx="1">
                  <c:v>0.45786864931846344</c:v>
                </c:pt>
                <c:pt idx="2">
                  <c:v>0.35563816604708798</c:v>
                </c:pt>
                <c:pt idx="3">
                  <c:v>7.9512598099958698E-2</c:v>
                </c:pt>
                <c:pt idx="4">
                  <c:v>1.3424204874018998E-2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2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262993561538629"/>
          <c:y val="7.204889031843037E-2"/>
          <c:w val="0.51219039279160294"/>
          <c:h val="0.84046317143776128"/>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'Ark1'!$A$2:$A$12</c:f>
              <c:strCache>
                <c:ptCount val="11"/>
                <c:pt idx="0">
                  <c:v>At jeg ikke binder meg til noe fast, men kan bidra på enkeltarrangement </c:v>
                </c:pt>
                <c:pt idx="1">
                  <c:v>At jeg kan bidra til noe jeg er interessert/flink i </c:v>
                </c:pt>
                <c:pt idx="2">
                  <c:v>At jeg kan rullere med andre slik at jeg for eksempel kan reise bort </c:v>
                </c:pt>
                <c:pt idx="3">
                  <c:v>At noen inviterer meg med  </c:v>
                </c:pt>
                <c:pt idx="4">
                  <c:v>At jeg får lønn eller dekket mine utgifter  </c:v>
                </c:pt>
                <c:pt idx="5">
                  <c:v>At jeg har faste avtaler </c:v>
                </c:pt>
                <c:pt idx="6">
                  <c:v>At jeg kan bli hentet med transport  </c:v>
                </c:pt>
                <c:pt idx="7">
                  <c:v>At jeg får fordeler ved å delta </c:v>
                </c:pt>
                <c:pt idx="8">
                  <c:v>Annet, noter:</c:v>
                </c:pt>
                <c:pt idx="9">
                  <c:v>Vil ikke engasjere meg mer </c:v>
                </c:pt>
                <c:pt idx="10">
                  <c:v>Vet ikke  </c:v>
                </c:pt>
              </c:strCache>
            </c:strRef>
          </c:cat>
          <c:val>
            <c:numRef>
              <c:f>'Ark1'!$B$2:$B$12</c:f>
              <c:numCache>
                <c:formatCode>0%</c:formatCode>
                <c:ptCount val="11"/>
                <c:pt idx="0">
                  <c:v>0.41759603469640644</c:v>
                </c:pt>
                <c:pt idx="1">
                  <c:v>0.39776951672862454</c:v>
                </c:pt>
                <c:pt idx="2">
                  <c:v>0.18463444857496902</c:v>
                </c:pt>
                <c:pt idx="3">
                  <c:v>0.14043783560512185</c:v>
                </c:pt>
                <c:pt idx="4">
                  <c:v>6.6914498141263934E-2</c:v>
                </c:pt>
                <c:pt idx="5">
                  <c:v>6.5881866997108629E-2</c:v>
                </c:pt>
                <c:pt idx="6">
                  <c:v>4.3577034283353994E-2</c:v>
                </c:pt>
                <c:pt idx="7">
                  <c:v>2.292441140024783E-2</c:v>
                </c:pt>
                <c:pt idx="8">
                  <c:v>2.6641883519206943E-2</c:v>
                </c:pt>
                <c:pt idx="9">
                  <c:v>0.13651383725733168</c:v>
                </c:pt>
                <c:pt idx="10">
                  <c:v>0.10243700950020652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262993561538629"/>
          <c:y val="7.204889031843037E-2"/>
          <c:w val="0.51219039279160294"/>
          <c:h val="0.84046317143776128"/>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'Ark1'!$A$2:$A$15</c:f>
              <c:strCache>
                <c:ptCount val="14"/>
                <c:pt idx="0">
                  <c:v>Hente og bringe eldre til dagtilbud/turer </c:v>
                </c:pt>
                <c:pt idx="1">
                  <c:v>Være med og lede turgruppe </c:v>
                </c:pt>
                <c:pt idx="2">
                  <c:v>Som vert ved kulturelle/sportslige arrangement </c:v>
                </c:pt>
                <c:pt idx="3">
                  <c:v>Fritidskontakt </c:v>
                </c:pt>
                <c:pt idx="4">
                  <c:v>Hjelpe eldre å få økt digital kompetanse </c:v>
                </c:pt>
                <c:pt idx="5">
                  <c:v>Støtte for en ungdom/yngre voksen </c:v>
                </c:pt>
                <c:pt idx="6">
                  <c:v>Språktrening/integrering av nye landsmenn </c:v>
                </c:pt>
                <c:pt idx="7">
                  <c:v>Som ressurs i skoler/barnehager </c:v>
                </c:pt>
                <c:pt idx="8">
                  <c:v>Leksehjelp </c:v>
                </c:pt>
                <c:pt idx="9">
                  <c:v>Drive sosial samlingsplass i nærheten der jeg bor (samfunnshus, bruktbutikk, ...) </c:v>
                </c:pt>
                <c:pt idx="10">
                  <c:v>Selv bidra med kulturelle aktiviteter/underholdning </c:v>
                </c:pt>
                <c:pt idx="11">
                  <c:v>Annet </c:v>
                </c:pt>
                <c:pt idx="12">
                  <c:v>Ingenting / Ikke aktuelt </c:v>
                </c:pt>
                <c:pt idx="13">
                  <c:v>Vet ikke </c:v>
                </c:pt>
              </c:strCache>
            </c:strRef>
          </c:cat>
          <c:val>
            <c:numRef>
              <c:f>'Ark1'!$B$2:$B$15</c:f>
              <c:numCache>
                <c:formatCode>0%</c:formatCode>
                <c:ptCount val="14"/>
                <c:pt idx="0">
                  <c:v>0.11214374225526642</c:v>
                </c:pt>
                <c:pt idx="1">
                  <c:v>0.10945890128046262</c:v>
                </c:pt>
                <c:pt idx="2">
                  <c:v>0.10285006195786865</c:v>
                </c:pt>
                <c:pt idx="3">
                  <c:v>8.694754233787691E-2</c:v>
                </c:pt>
                <c:pt idx="4">
                  <c:v>8.6327963651383732E-2</c:v>
                </c:pt>
                <c:pt idx="5">
                  <c:v>7.1871127633209422E-2</c:v>
                </c:pt>
                <c:pt idx="6">
                  <c:v>6.8153655514250316E-2</c:v>
                </c:pt>
                <c:pt idx="7">
                  <c:v>5.9479553903345722E-2</c:v>
                </c:pt>
                <c:pt idx="8">
                  <c:v>5.9066501445683602E-2</c:v>
                </c:pt>
                <c:pt idx="9">
                  <c:v>5.6381660470879801E-2</c:v>
                </c:pt>
                <c:pt idx="10">
                  <c:v>5.1631557207765383E-2</c:v>
                </c:pt>
                <c:pt idx="11">
                  <c:v>0.10821974390747625</c:v>
                </c:pt>
                <c:pt idx="12">
                  <c:v>0.2244940107393639</c:v>
                </c:pt>
                <c:pt idx="13">
                  <c:v>0.28376703841387857</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18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27290127931818"/>
          <c:y val="7.204889031843037E-2"/>
          <c:w val="0.58754742712767094"/>
          <c:h val="0.7889996783531682"/>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Fire dager i uka eller mer </c:v>
                </c:pt>
                <c:pt idx="1">
                  <c:v>Tre dager i uka eller mindre </c:v>
                </c:pt>
                <c:pt idx="2">
                  <c:v>Mindre enn én dag i uka, men 1-3 dager i måneden </c:v>
                </c:pt>
                <c:pt idx="3">
                  <c:v>Sjeldnere enn én dag i måneden </c:v>
                </c:pt>
                <c:pt idx="4">
                  <c:v>Aldri </c:v>
                </c:pt>
                <c:pt idx="5">
                  <c:v>Vet ikke </c:v>
                </c:pt>
              </c:strCache>
            </c:strRef>
          </c:cat>
          <c:val>
            <c:numRef>
              <c:f>'Ark1'!$B$2:$B$7</c:f>
              <c:numCache>
                <c:formatCode>0%</c:formatCode>
                <c:ptCount val="6"/>
                <c:pt idx="0">
                  <c:v>0.15406856670797192</c:v>
                </c:pt>
                <c:pt idx="1">
                  <c:v>0.44795539033457243</c:v>
                </c:pt>
                <c:pt idx="2">
                  <c:v>0.31102850061957871</c:v>
                </c:pt>
                <c:pt idx="3">
                  <c:v>5.6381660470879801E-2</c:v>
                </c:pt>
                <c:pt idx="4">
                  <c:v>1.1358942585708385E-2</c:v>
                </c:pt>
                <c:pt idx="5">
                  <c:v>1.9206939281288724E-2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2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262993561538629"/>
          <c:y val="7.204889031843037E-2"/>
          <c:w val="0.51219039279160294"/>
          <c:h val="0.84046317143776128"/>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'Ark1'!$A$2:$A$14</c:f>
              <c:strCache>
                <c:ptCount val="13"/>
                <c:pt idx="0">
                  <c:v>Manglende eget initiativ </c:v>
                </c:pt>
                <c:pt idx="1">
                  <c:v>Nedsatt mobilitet (syn, hørsel eller bevegelse) </c:v>
                </c:pt>
                <c:pt idx="2">
                  <c:v>Omfattende arbeidsoppgaver </c:v>
                </c:pt>
                <c:pt idx="3">
                  <c:v>Jeg føler at jeg mangler noen å spørre </c:v>
                </c:pt>
                <c:pt idx="4">
                  <c:v>Det er ingen/lite tilbud i nærheten av der jeg bor </c:v>
                </c:pt>
                <c:pt idx="5">
                  <c:v>Jeg vil ikke være til bry </c:v>
                </c:pt>
                <c:pt idx="6">
                  <c:v>Det krever for mye energi </c:v>
                </c:pt>
                <c:pt idx="7">
                  <c:v>Manglende transportmuligheter til og fra </c:v>
                </c:pt>
                <c:pt idx="8">
                  <c:v>Psykiske helseutfordringer  </c:v>
                </c:pt>
                <c:pt idx="9">
                  <c:v>Annet </c:v>
                </c:pt>
                <c:pt idx="10">
                  <c:v>Jeg er tilstrekkelig sosial som jeg er </c:v>
                </c:pt>
                <c:pt idx="11">
                  <c:v>Ingen hindringer </c:v>
                </c:pt>
                <c:pt idx="12">
                  <c:v>Ønsker ikke å være mer sosial </c:v>
                </c:pt>
              </c:strCache>
            </c:strRef>
          </c:cat>
          <c:val>
            <c:numRef>
              <c:f>'Ark1'!$B$2:$B$14</c:f>
              <c:numCache>
                <c:formatCode>0%</c:formatCode>
                <c:ptCount val="13"/>
                <c:pt idx="0">
                  <c:v>8.0975005164222277E-2</c:v>
                </c:pt>
                <c:pt idx="1">
                  <c:v>6.7341458376368526E-2</c:v>
                </c:pt>
                <c:pt idx="2">
                  <c:v>5.7426151621565794E-2</c:v>
                </c:pt>
                <c:pt idx="3">
                  <c:v>5.5153893823590171E-2</c:v>
                </c:pt>
                <c:pt idx="4">
                  <c:v>4.5032018178062384E-2</c:v>
                </c:pt>
                <c:pt idx="5">
                  <c:v>4.379260483371205E-2</c:v>
                </c:pt>
                <c:pt idx="6">
                  <c:v>4.2346622598636648E-2</c:v>
                </c:pt>
                <c:pt idx="7">
                  <c:v>3.0159058045858295E-2</c:v>
                </c:pt>
                <c:pt idx="8">
                  <c:v>1.7558355711629829E-2</c:v>
                </c:pt>
                <c:pt idx="9">
                  <c:v>4.8543689320388356E-2</c:v>
                </c:pt>
                <c:pt idx="10">
                  <c:v>0.44123115058872137</c:v>
                </c:pt>
                <c:pt idx="11">
                  <c:v>0.16318942367279488</c:v>
                </c:pt>
                <c:pt idx="12">
                  <c:v>6.4242925015492683E-2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18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14143680976105"/>
          <c:y val="0.21100856059157005"/>
          <c:w val="0.51536609880465933"/>
          <c:h val="0.59837253122469158"/>
        </c:manualLayout>
      </c:layout>
      <c:pieChart>
        <c:varyColors val="1"/>
        <c:ser>
          <c:idx val="0"/>
          <c:order val="0"/>
          <c:tx>
            <c:strRef>
              <c:f>Sheet1!$B$1</c:f>
              <c:strCache>
                <c:ptCount val="1"/>
                <c:pt idx="0">
                  <c:v>Procentandel</c:v>
                </c:pt>
              </c:strCache>
            </c:strRef>
          </c:tx>
          <c:spPr>
            <a:solidFill>
              <a:srgbClr val="3D4A9A"/>
            </a:solidFill>
            <a:effectLst/>
          </c:spPr>
          <c:dPt>
            <c:idx val="0"/>
            <c:bubble3D val="0"/>
            <c:explosion val="2"/>
            <c:spPr>
              <a:solidFill>
                <a:srgbClr val="3D4A9A"/>
              </a:solidFill>
              <a:ln>
                <a:solidFill>
                  <a:schemeClr val="bg1"/>
                </a:solidFill>
              </a:ln>
              <a:effectLst/>
            </c:spPr>
            <c:extLst>
              <c:ext xmlns:c16="http://schemas.microsoft.com/office/drawing/2014/chart" uri="{C3380CC4-5D6E-409C-BE32-E72D297353CC}">
                <c16:uniqueId val="{00000001-25EC-416B-B9A4-0B77D804E811}"/>
              </c:ext>
            </c:extLst>
          </c:dPt>
          <c:dPt>
            <c:idx val="1"/>
            <c:bubble3D val="0"/>
            <c:spPr>
              <a:solidFill>
                <a:srgbClr val="D94A94"/>
              </a:solidFill>
              <a:effectLst/>
            </c:spPr>
            <c:extLst>
              <c:ext xmlns:c16="http://schemas.microsoft.com/office/drawing/2014/chart" uri="{C3380CC4-5D6E-409C-BE32-E72D297353CC}">
                <c16:uniqueId val="{00000003-25EC-416B-B9A4-0B77D804E811}"/>
              </c:ext>
            </c:extLst>
          </c:dPt>
          <c:dLbls>
            <c:spPr>
              <a:noFill/>
              <a:ln>
                <a:noFill/>
              </a:ln>
              <a:effectLst/>
            </c:spPr>
            <c:txPr>
              <a:bodyPr lIns="38100" tIns="19050" rIns="38100" bIns="19050">
                <a:spAutoFit/>
              </a:bodyPr>
              <a:lstStyle/>
              <a:p>
                <a:pPr>
                  <a:defRPr sz="2000" b="0">
                    <a:solidFill>
                      <a:schemeClr val="bg1"/>
                    </a:solidFill>
                  </a:defRPr>
                </a:pPr>
                <a:endParaRPr lang="nb-NO"/>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Mann</c:v>
                </c:pt>
                <c:pt idx="1">
                  <c:v>Kvinne</c:v>
                </c:pt>
              </c:strCache>
            </c:strRef>
          </c:cat>
          <c:val>
            <c:numRef>
              <c:f>Sheet1!$B$2:$B$3</c:f>
              <c:numCache>
                <c:formatCode>0%</c:formatCode>
                <c:ptCount val="2"/>
                <c:pt idx="0">
                  <c:v>0.43659644774886408</c:v>
                </c:pt>
                <c:pt idx="1">
                  <c:v>0.56340355225113592</c:v>
                </c:pt>
              </c:numCache>
            </c:numRef>
          </c:val>
          <c:extLst>
            <c:ext xmlns:c16="http://schemas.microsoft.com/office/drawing/2014/chart" uri="{C3380CC4-5D6E-409C-BE32-E72D297353CC}">
              <c16:uniqueId val="{00000004-25EC-416B-B9A4-0B77D804E811}"/>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2000"/>
          </a:pPr>
          <a:endParaRPr lang="nb-NO"/>
        </a:p>
      </c:txPr>
    </c:legend>
    <c:plotVisOnly val="1"/>
    <c:dispBlanksAs val="zero"/>
    <c:showDLblsOverMax val="0"/>
  </c:chart>
  <c:spPr>
    <a:noFill/>
  </c:spPr>
  <c:txPr>
    <a:bodyPr/>
    <a:lstStyle/>
    <a:p>
      <a:pPr>
        <a:defRPr sz="2000">
          <a:latin typeface="+mj-lt"/>
        </a:defRPr>
      </a:pPr>
      <a:endParaRPr lang="nb-NO"/>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27290127931818"/>
          <c:y val="7.204889031843037E-2"/>
          <c:w val="0.58754742712767094"/>
          <c:h val="0.7889996783531682"/>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Daglig </c:v>
                </c:pt>
                <c:pt idx="1">
                  <c:v>Ukentlig </c:v>
                </c:pt>
                <c:pt idx="2">
                  <c:v>Månedlig </c:v>
                </c:pt>
                <c:pt idx="3">
                  <c:v>Sjeldnere </c:v>
                </c:pt>
                <c:pt idx="4">
                  <c:v>Aldri </c:v>
                </c:pt>
                <c:pt idx="5">
                  <c:v>Vet ikke </c:v>
                </c:pt>
              </c:strCache>
            </c:strRef>
          </c:cat>
          <c:val>
            <c:numRef>
              <c:f>'Ark1'!$B$2:$B$7</c:f>
              <c:numCache>
                <c:formatCode>0%</c:formatCode>
                <c:ptCount val="6"/>
                <c:pt idx="0">
                  <c:v>1.0739363899215199E-2</c:v>
                </c:pt>
                <c:pt idx="1">
                  <c:v>0.26641883519206938</c:v>
                </c:pt>
                <c:pt idx="2">
                  <c:v>0.13589425857083851</c:v>
                </c:pt>
                <c:pt idx="3">
                  <c:v>0.20900454357703432</c:v>
                </c:pt>
                <c:pt idx="4">
                  <c:v>0.35501858736059477</c:v>
                </c:pt>
                <c:pt idx="5">
                  <c:v>2.292441140024783E-2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2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27290127931818"/>
          <c:y val="7.204889031843037E-2"/>
          <c:w val="0.58754742712767094"/>
          <c:h val="0.7889996783531682"/>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Daglig </c:v>
                </c:pt>
                <c:pt idx="1">
                  <c:v>Ukentlig </c:v>
                </c:pt>
                <c:pt idx="2">
                  <c:v>Månedlig </c:v>
                </c:pt>
                <c:pt idx="3">
                  <c:v>Sjeldnere </c:v>
                </c:pt>
                <c:pt idx="4">
                  <c:v>Aldri </c:v>
                </c:pt>
                <c:pt idx="5">
                  <c:v>Vet ikke </c:v>
                </c:pt>
              </c:strCache>
            </c:strRef>
          </c:cat>
          <c:val>
            <c:numRef>
              <c:f>'Ark1'!$B$2:$B$7</c:f>
              <c:numCache>
                <c:formatCode>0%</c:formatCode>
                <c:ptCount val="6"/>
                <c:pt idx="0">
                  <c:v>3.5109458901280463E-2</c:v>
                </c:pt>
                <c:pt idx="1">
                  <c:v>0.41615035109458903</c:v>
                </c:pt>
                <c:pt idx="2">
                  <c:v>0.27364725320115657</c:v>
                </c:pt>
                <c:pt idx="3">
                  <c:v>0.17265592730276746</c:v>
                </c:pt>
                <c:pt idx="4">
                  <c:v>8.323007021891779E-2</c:v>
                </c:pt>
                <c:pt idx="5">
                  <c:v>1.9206939281288724E-2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2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27290127931818"/>
          <c:y val="7.204889031843037E-2"/>
          <c:w val="0.58754742712767094"/>
          <c:h val="0.84046317143776128"/>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Fem ganger i uka eller mer </c:v>
                </c:pt>
                <c:pt idx="1">
                  <c:v>3-4 ganger i uka </c:v>
                </c:pt>
                <c:pt idx="2">
                  <c:v>1-2 ganger i uka </c:v>
                </c:pt>
                <c:pt idx="3">
                  <c:v>Sjeldnere </c:v>
                </c:pt>
                <c:pt idx="4">
                  <c:v>Aldri/Ingenting </c:v>
                </c:pt>
              </c:strCache>
            </c:strRef>
          </c:cat>
          <c:val>
            <c:numRef>
              <c:f>'Ark1'!$B$2:$B$6</c:f>
              <c:numCache>
                <c:formatCode>0%</c:formatCode>
                <c:ptCount val="5"/>
                <c:pt idx="0">
                  <c:v>0.22470053696819495</c:v>
                </c:pt>
                <c:pt idx="1">
                  <c:v>0.36369268897149937</c:v>
                </c:pt>
                <c:pt idx="2">
                  <c:v>0.2909954564229657</c:v>
                </c:pt>
                <c:pt idx="3">
                  <c:v>0.10450227178851716</c:v>
                </c:pt>
                <c:pt idx="4">
                  <c:v>1.6109045848822799E-2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2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262993561538629"/>
          <c:y val="7.204889031843037E-2"/>
          <c:w val="0.51219039279160294"/>
          <c:h val="0.84046317143776128"/>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'Ark1'!$A$2:$A$11</c:f>
              <c:strCache>
                <c:ptCount val="10"/>
                <c:pt idx="0">
                  <c:v>Snørydding/strøing </c:v>
                </c:pt>
                <c:pt idx="1">
                  <c:v>Belysning </c:v>
                </c:pt>
                <c:pt idx="2">
                  <c:v>Benker/sitteplasser </c:v>
                </c:pt>
                <c:pt idx="3">
                  <c:v>Kafé, restaurant eller andre serveringstilbud </c:v>
                </c:pt>
                <c:pt idx="4">
                  <c:v>Tilgang til toaletter </c:v>
                </c:pt>
                <c:pt idx="5">
                  <c:v>Møtesteder utendørs </c:v>
                </c:pt>
                <c:pt idx="6">
                  <c:v>Gangstier </c:v>
                </c:pt>
                <c:pt idx="7">
                  <c:v>Skilting </c:v>
                </c:pt>
                <c:pt idx="8">
                  <c:v>Annet  </c:v>
                </c:pt>
                <c:pt idx="9">
                  <c:v>Ingenting mangler </c:v>
                </c:pt>
              </c:strCache>
            </c:strRef>
          </c:cat>
          <c:val>
            <c:numRef>
              <c:f>'Ark1'!$B$2:$B$11</c:f>
              <c:numCache>
                <c:formatCode>0%</c:formatCode>
                <c:ptCount val="10"/>
                <c:pt idx="0">
                  <c:v>0.25671210243700948</c:v>
                </c:pt>
                <c:pt idx="1">
                  <c:v>0.18835192069392812</c:v>
                </c:pt>
                <c:pt idx="2">
                  <c:v>0.18339529120198264</c:v>
                </c:pt>
                <c:pt idx="3">
                  <c:v>0.16790582403965304</c:v>
                </c:pt>
                <c:pt idx="4">
                  <c:v>0.15262288310615449</c:v>
                </c:pt>
                <c:pt idx="5">
                  <c:v>0.11420900454357703</c:v>
                </c:pt>
                <c:pt idx="6">
                  <c:v>9.6034696406443618E-2</c:v>
                </c:pt>
                <c:pt idx="7">
                  <c:v>1.900041305245766E-2</c:v>
                </c:pt>
                <c:pt idx="8">
                  <c:v>5.7001239157372992E-2</c:v>
                </c:pt>
                <c:pt idx="9">
                  <c:v>0.35047501032631145</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16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262993561538629"/>
          <c:y val="7.204889031843037E-2"/>
          <c:w val="0.51219039279160294"/>
          <c:h val="0.84046317143776128"/>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'Ark1'!$A$2:$A$10</c:f>
              <c:strCache>
                <c:ptCount val="9"/>
                <c:pt idx="0">
                  <c:v>Sosiale medier </c:v>
                </c:pt>
                <c:pt idx="1">
                  <c:v>Fra familie/venner/bekjente </c:v>
                </c:pt>
                <c:pt idx="2">
                  <c:v>I nettavisen </c:v>
                </c:pt>
                <c:pt idx="3">
                  <c:v>I papiravisen </c:v>
                </c:pt>
                <c:pt idx="4">
                  <c:v>På nettsiden til kommunen/Friskus (kommunens aktivitetskalender) </c:v>
                </c:pt>
                <c:pt idx="5">
                  <c:v>Brosjyrer/trykt materiell  </c:v>
                </c:pt>
                <c:pt idx="6">
                  <c:v>Informasjonsmøte  </c:v>
                </c:pt>
                <c:pt idx="7">
                  <c:v>Annet </c:v>
                </c:pt>
                <c:pt idx="8">
                  <c:v>Vet ikke </c:v>
                </c:pt>
              </c:strCache>
            </c:strRef>
          </c:cat>
          <c:val>
            <c:numRef>
              <c:f>'Ark1'!$B$2:$B$10</c:f>
              <c:numCache>
                <c:formatCode>0%</c:formatCode>
                <c:ptCount val="9"/>
                <c:pt idx="0">
                  <c:v>0.59768690623709209</c:v>
                </c:pt>
                <c:pt idx="1">
                  <c:v>0.36162742668318876</c:v>
                </c:pt>
                <c:pt idx="2">
                  <c:v>0.31371334159438247</c:v>
                </c:pt>
                <c:pt idx="3">
                  <c:v>0.21292854192482447</c:v>
                </c:pt>
                <c:pt idx="4">
                  <c:v>0.13403552251135895</c:v>
                </c:pt>
                <c:pt idx="5">
                  <c:v>8.7360594795539037E-2</c:v>
                </c:pt>
                <c:pt idx="6">
                  <c:v>6.4023130937629078E-3</c:v>
                </c:pt>
                <c:pt idx="7">
                  <c:v>6.2577447335811651E-2</c:v>
                </c:pt>
                <c:pt idx="8">
                  <c:v>7.042544403139199E-2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17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27290127931818"/>
          <c:y val="7.204889031843037E-2"/>
          <c:w val="0.58754742712767094"/>
          <c:h val="0.7889996783531682"/>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Svært enkelt </c:v>
                </c:pt>
                <c:pt idx="1">
                  <c:v>Ganske enkelt </c:v>
                </c:pt>
                <c:pt idx="2">
                  <c:v>Verken enkelt eller vanskelig </c:v>
                </c:pt>
                <c:pt idx="3">
                  <c:v>Ganske vanskelig </c:v>
                </c:pt>
                <c:pt idx="4">
                  <c:v>Svært vanskelig </c:v>
                </c:pt>
                <c:pt idx="5">
                  <c:v>Vet ikke </c:v>
                </c:pt>
              </c:strCache>
            </c:strRef>
          </c:cat>
          <c:val>
            <c:numRef>
              <c:f>'Ark1'!$B$2:$B$7</c:f>
              <c:numCache>
                <c:formatCode>0%</c:formatCode>
                <c:ptCount val="6"/>
                <c:pt idx="0">
                  <c:v>0.13465510119785212</c:v>
                </c:pt>
                <c:pt idx="1">
                  <c:v>0.42234613795952086</c:v>
                </c:pt>
                <c:pt idx="2">
                  <c:v>0.31598513011152418</c:v>
                </c:pt>
                <c:pt idx="3">
                  <c:v>5.4935976869062368E-2</c:v>
                </c:pt>
                <c:pt idx="4">
                  <c:v>1.5695993391160679E-2</c:v>
                </c:pt>
                <c:pt idx="5">
                  <c:v>5.6381660470879801E-2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2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50800" cap="rnd">
              <a:solidFill>
                <a:schemeClr val="accent4">
                  <a:lumMod val="40000"/>
                  <a:lumOff val="60000"/>
                </a:schemeClr>
              </a:solidFill>
              <a:round/>
            </a:ln>
            <a:effectLst/>
          </c:spPr>
          <c:marker>
            <c:symbol val="circle"/>
            <c:size val="14"/>
            <c:spPr>
              <a:solidFill>
                <a:schemeClr val="accent4"/>
              </a:solidFill>
              <a:ln w="50800">
                <a:solidFill>
                  <a:schemeClr val="accent4">
                    <a:lumMod val="40000"/>
                    <a:lumOff val="60000"/>
                  </a:schemeClr>
                </a:solidFill>
                <a:round/>
              </a:ln>
              <a:effectLst/>
            </c:spPr>
          </c:marker>
          <c:dPt>
            <c:idx val="0"/>
            <c:marker>
              <c:symbol val="circle"/>
              <c:size val="14"/>
              <c:spPr>
                <a:solidFill>
                  <a:schemeClr val="accent1"/>
                </a:solidFill>
                <a:ln w="50800">
                  <a:solidFill>
                    <a:schemeClr val="accent1">
                      <a:lumMod val="40000"/>
                      <a:lumOff val="60000"/>
                    </a:schemeClr>
                  </a:solidFill>
                  <a:round/>
                </a:ln>
                <a:effectLst/>
              </c:spPr>
            </c:marker>
            <c:bubble3D val="0"/>
            <c:spPr>
              <a:ln w="50800" cap="rnd">
                <a:solidFill>
                  <a:schemeClr val="accent1">
                    <a:lumMod val="40000"/>
                    <a:lumOff val="60000"/>
                  </a:schemeClr>
                </a:solidFill>
                <a:round/>
              </a:ln>
              <a:effectLst/>
            </c:spPr>
            <c:extLst>
              <c:ext xmlns:c16="http://schemas.microsoft.com/office/drawing/2014/chart" uri="{C3380CC4-5D6E-409C-BE32-E72D297353CC}">
                <c16:uniqueId val="{00000000-1E7C-4B9F-847E-F5753FAB3D84}"/>
              </c:ext>
            </c:extLst>
          </c:dPt>
          <c:dPt>
            <c:idx val="1"/>
            <c:marker>
              <c:symbol val="circle"/>
              <c:size val="14"/>
              <c:spPr>
                <a:solidFill>
                  <a:schemeClr val="accent1"/>
                </a:solidFill>
                <a:ln w="50800">
                  <a:solidFill>
                    <a:schemeClr val="accent1">
                      <a:lumMod val="40000"/>
                      <a:lumOff val="60000"/>
                    </a:schemeClr>
                  </a:solidFill>
                  <a:round/>
                </a:ln>
                <a:effectLst/>
              </c:spPr>
            </c:marker>
            <c:bubble3D val="0"/>
            <c:spPr>
              <a:ln w="50800" cap="rnd">
                <a:solidFill>
                  <a:schemeClr val="accent1">
                    <a:lumMod val="40000"/>
                    <a:lumOff val="60000"/>
                  </a:schemeClr>
                </a:solidFill>
                <a:round/>
              </a:ln>
              <a:effectLst/>
            </c:spPr>
            <c:extLst>
              <c:ext xmlns:c16="http://schemas.microsoft.com/office/drawing/2014/chart" uri="{C3380CC4-5D6E-409C-BE32-E72D297353CC}">
                <c16:uniqueId val="{00000001-1E7C-4B9F-847E-F5753FAB3D84}"/>
              </c:ext>
            </c:extLst>
          </c:dPt>
          <c:dPt>
            <c:idx val="2"/>
            <c:marker>
              <c:symbol val="circle"/>
              <c:size val="14"/>
              <c:spPr>
                <a:solidFill>
                  <a:schemeClr val="accent1"/>
                </a:solidFill>
                <a:ln w="50800">
                  <a:solidFill>
                    <a:schemeClr val="accent1">
                      <a:lumMod val="40000"/>
                      <a:lumOff val="60000"/>
                    </a:schemeClr>
                  </a:solidFill>
                  <a:round/>
                </a:ln>
                <a:effectLst/>
              </c:spPr>
            </c:marker>
            <c:bubble3D val="0"/>
            <c:spPr>
              <a:ln w="50800" cap="rnd">
                <a:solidFill>
                  <a:schemeClr val="accent1">
                    <a:lumMod val="40000"/>
                    <a:lumOff val="60000"/>
                  </a:schemeClr>
                </a:solidFill>
                <a:round/>
              </a:ln>
              <a:effectLst/>
            </c:spPr>
            <c:extLst>
              <c:ext xmlns:c16="http://schemas.microsoft.com/office/drawing/2014/chart" uri="{C3380CC4-5D6E-409C-BE32-E72D297353CC}">
                <c16:uniqueId val="{00000002-1E7C-4B9F-847E-F5753FAB3D84}"/>
              </c:ext>
            </c:extLst>
          </c:dPt>
          <c:dPt>
            <c:idx val="3"/>
            <c:marker>
              <c:symbol val="circle"/>
              <c:size val="14"/>
              <c:spPr>
                <a:solidFill>
                  <a:schemeClr val="accent1"/>
                </a:solidFill>
                <a:ln w="50800">
                  <a:solidFill>
                    <a:schemeClr val="accent1">
                      <a:lumMod val="40000"/>
                      <a:lumOff val="60000"/>
                    </a:schemeClr>
                  </a:solidFill>
                  <a:round/>
                </a:ln>
                <a:effectLst/>
              </c:spPr>
            </c:marker>
            <c:bubble3D val="0"/>
            <c:spPr>
              <a:ln w="50800" cap="rnd">
                <a:solidFill>
                  <a:schemeClr val="accent1">
                    <a:lumMod val="40000"/>
                    <a:lumOff val="60000"/>
                  </a:schemeClr>
                </a:solidFill>
                <a:round/>
              </a:ln>
              <a:effectLst/>
            </c:spPr>
            <c:extLst>
              <c:ext xmlns:c16="http://schemas.microsoft.com/office/drawing/2014/chart" uri="{C3380CC4-5D6E-409C-BE32-E72D297353CC}">
                <c16:uniqueId val="{00000001-AFAA-478F-8644-2D031846F5AE}"/>
              </c:ext>
            </c:extLst>
          </c:dPt>
          <c:dPt>
            <c:idx val="4"/>
            <c:marker>
              <c:symbol val="circle"/>
              <c:size val="14"/>
              <c:spPr>
                <a:solidFill>
                  <a:schemeClr val="accent1"/>
                </a:solidFill>
                <a:ln w="50800">
                  <a:solidFill>
                    <a:schemeClr val="accent1">
                      <a:lumMod val="40000"/>
                      <a:lumOff val="60000"/>
                    </a:schemeClr>
                  </a:solidFill>
                  <a:round/>
                </a:ln>
                <a:effectLst/>
              </c:spPr>
            </c:marker>
            <c:bubble3D val="0"/>
            <c:spPr>
              <a:ln w="50800" cap="rnd">
                <a:solidFill>
                  <a:schemeClr val="accent1">
                    <a:lumMod val="40000"/>
                    <a:lumOff val="60000"/>
                  </a:schemeClr>
                </a:solidFill>
                <a:round/>
              </a:ln>
              <a:effectLst/>
            </c:spPr>
            <c:extLst>
              <c:ext xmlns:c16="http://schemas.microsoft.com/office/drawing/2014/chart" uri="{C3380CC4-5D6E-409C-BE32-E72D297353CC}">
                <c16:uniqueId val="{00000002-AFAA-478F-8644-2D031846F5AE}"/>
              </c:ext>
            </c:extLst>
          </c:dPt>
          <c:dPt>
            <c:idx val="5"/>
            <c:marker>
              <c:symbol val="circle"/>
              <c:size val="14"/>
              <c:spPr>
                <a:solidFill>
                  <a:schemeClr val="accent4"/>
                </a:solidFill>
                <a:ln w="50800">
                  <a:solidFill>
                    <a:schemeClr val="accent4">
                      <a:lumMod val="40000"/>
                      <a:lumOff val="60000"/>
                    </a:schemeClr>
                  </a:solidFill>
                  <a:round/>
                </a:ln>
                <a:effectLst/>
              </c:spPr>
            </c:marker>
            <c:bubble3D val="0"/>
            <c:spPr>
              <a:ln w="50800" cap="rnd">
                <a:gradFill>
                  <a:gsLst>
                    <a:gs pos="0">
                      <a:schemeClr val="accent1">
                        <a:lumMod val="40000"/>
                        <a:lumOff val="60000"/>
                      </a:schemeClr>
                    </a:gs>
                    <a:gs pos="100000">
                      <a:schemeClr val="accent4">
                        <a:lumMod val="40000"/>
                        <a:lumOff val="60000"/>
                      </a:schemeClr>
                    </a:gs>
                  </a:gsLst>
                  <a:lin ang="5400000" scaled="1"/>
                </a:gradFill>
                <a:round/>
              </a:ln>
              <a:effectLst/>
            </c:spPr>
            <c:extLst>
              <c:ext xmlns:c16="http://schemas.microsoft.com/office/drawing/2014/chart" uri="{C3380CC4-5D6E-409C-BE32-E72D297353CC}">
                <c16:uniqueId val="{00000000-AFAA-478F-8644-2D031846F5AE}"/>
              </c:ext>
            </c:extLst>
          </c:dPt>
          <c:dPt>
            <c:idx val="10"/>
            <c:marker>
              <c:symbol val="circle"/>
              <c:size val="14"/>
              <c:spPr>
                <a:solidFill>
                  <a:schemeClr val="accent4"/>
                </a:solidFill>
                <a:ln w="50800">
                  <a:solidFill>
                    <a:schemeClr val="accent4">
                      <a:lumMod val="40000"/>
                      <a:lumOff val="60000"/>
                    </a:schemeClr>
                  </a:solidFill>
                  <a:round/>
                </a:ln>
                <a:effectLst/>
              </c:spPr>
            </c:marker>
            <c:bubble3D val="0"/>
            <c:spPr>
              <a:ln w="50800" cap="rnd">
                <a:gradFill>
                  <a:gsLst>
                    <a:gs pos="0">
                      <a:schemeClr val="accent4">
                        <a:lumMod val="40000"/>
                        <a:lumOff val="60000"/>
                      </a:schemeClr>
                    </a:gs>
                    <a:gs pos="100000">
                      <a:schemeClr val="accent2">
                        <a:lumMod val="40000"/>
                        <a:lumOff val="60000"/>
                      </a:schemeClr>
                    </a:gs>
                  </a:gsLst>
                  <a:lin ang="5400000" scaled="1"/>
                </a:gradFill>
                <a:round/>
              </a:ln>
              <a:effectLst/>
            </c:spPr>
            <c:extLst>
              <c:ext xmlns:c16="http://schemas.microsoft.com/office/drawing/2014/chart" uri="{C3380CC4-5D6E-409C-BE32-E72D297353CC}">
                <c16:uniqueId val="{00000003-AFAA-478F-8644-2D031846F5AE}"/>
              </c:ext>
            </c:extLst>
          </c:dPt>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7C-4B9F-847E-F5753FAB3D84}"/>
                </c:ext>
              </c:extLst>
            </c:dLbl>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7C-4B9F-847E-F5753FAB3D84}"/>
                </c:ext>
              </c:extLst>
            </c:dLbl>
            <c:dLbl>
              <c:idx val="2"/>
              <c:layout>
                <c:manualLayout>
                  <c:x val="-2.7307805194288584E-3"/>
                  <c:y val="-2.3010459958834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7C-4B9F-847E-F5753FAB3D84}"/>
                </c:ext>
              </c:extLst>
            </c:dLbl>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Yes!$C$3:$C$23</c:f>
              <c:numCache>
                <c:formatCode>@</c:formatCode>
                <c:ptCount val="21"/>
                <c:pt idx="0">
                  <c:v>50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numCache>
            </c:numRef>
          </c:cat>
          <c:val>
            <c:numRef>
              <c:f>Yes!$D$3:$D$23</c:f>
              <c:numCache>
                <c:formatCode>General</c:formatCode>
                <c:ptCount val="21"/>
                <c:pt idx="0">
                  <c:v>13.9</c:v>
                </c:pt>
                <c:pt idx="1">
                  <c:v>9.8000000000000007</c:v>
                </c:pt>
                <c:pt idx="2">
                  <c:v>6.9</c:v>
                </c:pt>
                <c:pt idx="3">
                  <c:v>5.7</c:v>
                </c:pt>
                <c:pt idx="4">
                  <c:v>4.9000000000000004</c:v>
                </c:pt>
                <c:pt idx="5">
                  <c:v>4.4000000000000004</c:v>
                </c:pt>
                <c:pt idx="6" formatCode="0.0">
                  <c:v>4</c:v>
                </c:pt>
                <c:pt idx="7">
                  <c:v>3.7</c:v>
                </c:pt>
                <c:pt idx="8">
                  <c:v>3.5</c:v>
                </c:pt>
                <c:pt idx="9">
                  <c:v>3.3</c:v>
                </c:pt>
                <c:pt idx="10">
                  <c:v>3.1</c:v>
                </c:pt>
                <c:pt idx="11" formatCode="0.0">
                  <c:v>3</c:v>
                </c:pt>
                <c:pt idx="12">
                  <c:v>2.8</c:v>
                </c:pt>
                <c:pt idx="13">
                  <c:v>2.7</c:v>
                </c:pt>
                <c:pt idx="14">
                  <c:v>2.6</c:v>
                </c:pt>
                <c:pt idx="15">
                  <c:v>2.5</c:v>
                </c:pt>
                <c:pt idx="16" formatCode="0.0">
                  <c:v>2.4500000000000002</c:v>
                </c:pt>
                <c:pt idx="17">
                  <c:v>2.4</c:v>
                </c:pt>
                <c:pt idx="18">
                  <c:v>2.2999999999999998</c:v>
                </c:pt>
                <c:pt idx="19">
                  <c:v>2.2000000000000002</c:v>
                </c:pt>
                <c:pt idx="20" formatCode="0.0">
                  <c:v>2.15</c:v>
                </c:pt>
              </c:numCache>
            </c:numRef>
          </c:val>
          <c:smooth val="1"/>
          <c:extLst>
            <c:ext xmlns:c16="http://schemas.microsoft.com/office/drawing/2014/chart" uri="{C3380CC4-5D6E-409C-BE32-E72D297353CC}">
              <c16:uniqueId val="{00000003-1E7C-4B9F-847E-F5753FAB3D84}"/>
            </c:ext>
          </c:extLst>
        </c:ser>
        <c:dLbls>
          <c:dLblPos val="r"/>
          <c:showLegendKey val="0"/>
          <c:showVal val="1"/>
          <c:showCatName val="0"/>
          <c:showSerName val="0"/>
          <c:showPercent val="0"/>
          <c:showBubbleSize val="0"/>
        </c:dLbls>
        <c:dropLines>
          <c:spPr>
            <a:ln w="12700" cap="flat" cmpd="sng" algn="ctr">
              <a:gradFill>
                <a:gsLst>
                  <a:gs pos="0">
                    <a:schemeClr val="bg1">
                      <a:alpha val="0"/>
                    </a:schemeClr>
                  </a:gs>
                  <a:gs pos="95000">
                    <a:schemeClr val="bg1">
                      <a:lumMod val="75000"/>
                    </a:schemeClr>
                  </a:gs>
                </a:gsLst>
                <a:lin ang="5400000" scaled="1"/>
              </a:gradFill>
              <a:prstDash val="sysDot"/>
              <a:round/>
            </a:ln>
            <a:effectLst/>
          </c:spPr>
        </c:dropLines>
        <c:marker val="1"/>
        <c:smooth val="0"/>
        <c:axId val="565732255"/>
        <c:axId val="558880735"/>
      </c:lineChart>
      <c:catAx>
        <c:axId val="565732255"/>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nb-NO" sz="2000"/>
                  <a:t>Total sample size</a:t>
                </a:r>
              </a:p>
            </c:rich>
          </c:tx>
          <c:layout>
            <c:manualLayout>
              <c:xMode val="edge"/>
              <c:yMode val="edge"/>
              <c:x val="0.44770389224828877"/>
              <c:y val="0.9596142806350411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nb-NO"/>
            </a:p>
          </c:txPr>
        </c:title>
        <c:numFmt formatCode="@"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2400" b="0" i="0" u="none" strike="noStrike" kern="1200" spc="100" baseline="0">
                <a:solidFill>
                  <a:schemeClr val="tx1"/>
                </a:solidFill>
                <a:latin typeface="+mn-lt"/>
                <a:ea typeface="+mn-ea"/>
                <a:cs typeface="+mn-cs"/>
              </a:defRPr>
            </a:pPr>
            <a:endParaRPr lang="nb-NO"/>
          </a:p>
        </c:txPr>
        <c:crossAx val="558880735"/>
        <c:crosses val="autoZero"/>
        <c:auto val="1"/>
        <c:lblAlgn val="ctr"/>
        <c:lblOffset val="100"/>
        <c:noMultiLvlLbl val="0"/>
      </c:catAx>
      <c:valAx>
        <c:axId val="558880735"/>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nb-NO" sz="2000" dirty="0"/>
                  <a:t>Maximum margin </a:t>
                </a:r>
                <a:r>
                  <a:rPr lang="nb-NO" sz="2000" dirty="0" err="1"/>
                  <a:t>of</a:t>
                </a:r>
                <a:r>
                  <a:rPr lang="nb-NO" sz="2000" dirty="0"/>
                  <a:t> </a:t>
                </a:r>
                <a:r>
                  <a:rPr lang="nb-NO" sz="2000" dirty="0" err="1"/>
                  <a:t>error</a:t>
                </a:r>
                <a:r>
                  <a:rPr lang="nb-NO" sz="2000" dirty="0"/>
                  <a:t> </a:t>
                </a:r>
              </a:p>
              <a:p>
                <a:pPr>
                  <a:defRPr sz="2000"/>
                </a:pPr>
                <a:r>
                  <a:rPr lang="nb-NO" sz="2000" dirty="0"/>
                  <a:t>(</a:t>
                </a:r>
                <a:r>
                  <a:rPr lang="nb-NO" sz="2000" dirty="0" err="1"/>
                  <a:t>percentage</a:t>
                </a:r>
                <a:r>
                  <a:rPr lang="nb-NO" sz="2000" dirty="0"/>
                  <a:t> </a:t>
                </a:r>
                <a:r>
                  <a:rPr lang="nb-NO" sz="2000" dirty="0" err="1"/>
                  <a:t>points</a:t>
                </a:r>
                <a:r>
                  <a:rPr lang="nb-NO" sz="2000" dirty="0"/>
                  <a:t> at </a:t>
                </a:r>
                <a:r>
                  <a:rPr lang="nb-NO" sz="2000" dirty="0" err="1"/>
                  <a:t>the</a:t>
                </a:r>
                <a:r>
                  <a:rPr lang="nb-NO" sz="2000" dirty="0"/>
                  <a:t> 95% </a:t>
                </a:r>
                <a:r>
                  <a:rPr lang="nb-NO" sz="2000" dirty="0" err="1"/>
                  <a:t>confidence</a:t>
                </a:r>
                <a:r>
                  <a:rPr lang="nb-NO" sz="2000" dirty="0"/>
                  <a:t> </a:t>
                </a:r>
                <a:r>
                  <a:rPr lang="nb-NO" sz="2000" dirty="0" err="1"/>
                  <a:t>interval</a:t>
                </a:r>
                <a:r>
                  <a:rPr lang="nb-NO" sz="2000" dirty="0"/>
                  <a:t>)</a:t>
                </a:r>
              </a:p>
            </c:rich>
          </c:tx>
          <c:layout>
            <c:manualLayout>
              <c:xMode val="edge"/>
              <c:yMode val="edge"/>
              <c:x val="1.0391590987124583E-3"/>
              <c:y val="0.1362750752515025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nb-NO"/>
            </a:p>
          </c:txPr>
        </c:title>
        <c:numFmt formatCode="&quot;+/-&quot;\ #"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nb-NO"/>
          </a:p>
        </c:txPr>
        <c:crossAx val="565732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solidFill>
            <a:schemeClr val="tx1"/>
          </a:solidFill>
        </a:defRPr>
      </a:pPr>
      <a:endParaRPr lang="nb-N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Feilmarginer ved ulike utvalgsstørrrelser og svarfordelinger</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2.3862873624346571E-2"/>
          <c:y val="7.1628420599369566E-2"/>
          <c:w val="0.91407547036816084"/>
          <c:h val="0.87525411250975771"/>
        </c:manualLayout>
      </c:layout>
      <c:lineChart>
        <c:grouping val="standard"/>
        <c:varyColors val="0"/>
        <c:ser>
          <c:idx val="2"/>
          <c:order val="2"/>
          <c:tx>
            <c:strRef>
              <c:f>'Ark1'!$A$5</c:f>
              <c:strCache>
                <c:ptCount val="1"/>
                <c:pt idx="0">
                  <c:v>75</c:v>
                </c:pt>
              </c:strCache>
            </c:strRef>
          </c:tx>
          <c:spPr>
            <a:ln w="28575" cap="rnd">
              <a:solidFill>
                <a:srgbClr val="5C0C2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'Ark1'!$B$5:$P$5</c:f>
              <c:numCache>
                <c:formatCode>General</c:formatCode>
                <c:ptCount val="15"/>
                <c:pt idx="0">
                  <c:v>5</c:v>
                </c:pt>
                <c:pt idx="1">
                  <c:v>6.9</c:v>
                </c:pt>
                <c:pt idx="2">
                  <c:v>8.1999999999999993</c:v>
                </c:pt>
                <c:pt idx="3">
                  <c:v>9.1999999999999993</c:v>
                </c:pt>
                <c:pt idx="4">
                  <c:v>10</c:v>
                </c:pt>
                <c:pt idx="5">
                  <c:v>10.6</c:v>
                </c:pt>
                <c:pt idx="6">
                  <c:v>11.3</c:v>
                </c:pt>
                <c:pt idx="7">
                  <c:v>11.5</c:v>
                </c:pt>
                <c:pt idx="8">
                  <c:v>11.3</c:v>
                </c:pt>
                <c:pt idx="9">
                  <c:v>10.6</c:v>
                </c:pt>
                <c:pt idx="10">
                  <c:v>10</c:v>
                </c:pt>
                <c:pt idx="11">
                  <c:v>9.1999999999999993</c:v>
                </c:pt>
                <c:pt idx="12">
                  <c:v>8.1999999999999993</c:v>
                </c:pt>
                <c:pt idx="13">
                  <c:v>6.9</c:v>
                </c:pt>
                <c:pt idx="14">
                  <c:v>5</c:v>
                </c:pt>
              </c:numCache>
            </c:numRef>
          </c:val>
          <c:smooth val="0"/>
          <c:extLst>
            <c:ext xmlns:c16="http://schemas.microsoft.com/office/drawing/2014/chart" uri="{C3380CC4-5D6E-409C-BE32-E72D297353CC}">
              <c16:uniqueId val="{00000000-FB8D-46AE-ADF3-AA4509AFF6FF}"/>
            </c:ext>
          </c:extLst>
        </c:ser>
        <c:ser>
          <c:idx val="3"/>
          <c:order val="3"/>
          <c:tx>
            <c:strRef>
              <c:f>'Ark1'!$A$6</c:f>
              <c:strCache>
                <c:ptCount val="1"/>
                <c:pt idx="0">
                  <c:v>100</c:v>
                </c:pt>
              </c:strCache>
            </c:strRef>
          </c:tx>
          <c:spPr>
            <a:ln w="28575" cap="rnd">
              <a:solidFill>
                <a:srgbClr val="95133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'Ark1'!$B$6:$P$6</c:f>
              <c:numCache>
                <c:formatCode>General</c:formatCode>
                <c:ptCount val="15"/>
                <c:pt idx="0">
                  <c:v>4.4000000000000004</c:v>
                </c:pt>
                <c:pt idx="1">
                  <c:v>6</c:v>
                </c:pt>
                <c:pt idx="2">
                  <c:v>7.1</c:v>
                </c:pt>
                <c:pt idx="3">
                  <c:v>8</c:v>
                </c:pt>
                <c:pt idx="4">
                  <c:v>8.6999999999999993</c:v>
                </c:pt>
                <c:pt idx="5">
                  <c:v>9.1999999999999993</c:v>
                </c:pt>
                <c:pt idx="6">
                  <c:v>9.8000000000000007</c:v>
                </c:pt>
                <c:pt idx="7">
                  <c:v>10</c:v>
                </c:pt>
                <c:pt idx="8">
                  <c:v>9.8000000000000007</c:v>
                </c:pt>
                <c:pt idx="9">
                  <c:v>9.1999999999999993</c:v>
                </c:pt>
                <c:pt idx="10">
                  <c:v>8.6999999999999993</c:v>
                </c:pt>
                <c:pt idx="11">
                  <c:v>8</c:v>
                </c:pt>
                <c:pt idx="12">
                  <c:v>7.1</c:v>
                </c:pt>
                <c:pt idx="13">
                  <c:v>6</c:v>
                </c:pt>
                <c:pt idx="14">
                  <c:v>4.4000000000000004</c:v>
                </c:pt>
              </c:numCache>
            </c:numRef>
          </c:val>
          <c:smooth val="0"/>
          <c:extLst>
            <c:ext xmlns:c16="http://schemas.microsoft.com/office/drawing/2014/chart" uri="{C3380CC4-5D6E-409C-BE32-E72D297353CC}">
              <c16:uniqueId val="{00000001-FB8D-46AE-ADF3-AA4509AFF6FF}"/>
            </c:ext>
          </c:extLst>
        </c:ser>
        <c:ser>
          <c:idx val="4"/>
          <c:order val="4"/>
          <c:tx>
            <c:strRef>
              <c:f>'Ark1'!$A$7</c:f>
              <c:strCache>
                <c:ptCount val="1"/>
                <c:pt idx="0">
                  <c:v>150</c:v>
                </c:pt>
              </c:strCache>
            </c:strRef>
          </c:tx>
          <c:spPr>
            <a:ln w="28575" cap="rnd">
              <a:solidFill>
                <a:srgbClr val="AB164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'Ark1'!$B$7:$P$7</c:f>
              <c:numCache>
                <c:formatCode>General</c:formatCode>
                <c:ptCount val="15"/>
                <c:pt idx="0">
                  <c:v>3.6</c:v>
                </c:pt>
                <c:pt idx="1">
                  <c:v>4.9000000000000004</c:v>
                </c:pt>
                <c:pt idx="2">
                  <c:v>5.8</c:v>
                </c:pt>
                <c:pt idx="3">
                  <c:v>6.5</c:v>
                </c:pt>
                <c:pt idx="4">
                  <c:v>7.1</c:v>
                </c:pt>
                <c:pt idx="5">
                  <c:v>7.5</c:v>
                </c:pt>
                <c:pt idx="6">
                  <c:v>8</c:v>
                </c:pt>
                <c:pt idx="7">
                  <c:v>8.1999999999999993</c:v>
                </c:pt>
                <c:pt idx="8">
                  <c:v>8</c:v>
                </c:pt>
                <c:pt idx="9">
                  <c:v>7.5</c:v>
                </c:pt>
                <c:pt idx="10">
                  <c:v>7.1</c:v>
                </c:pt>
                <c:pt idx="11">
                  <c:v>6.5</c:v>
                </c:pt>
                <c:pt idx="12">
                  <c:v>5.8</c:v>
                </c:pt>
                <c:pt idx="13">
                  <c:v>4.9000000000000004</c:v>
                </c:pt>
                <c:pt idx="14">
                  <c:v>3.6</c:v>
                </c:pt>
              </c:numCache>
            </c:numRef>
          </c:val>
          <c:smooth val="0"/>
          <c:extLst>
            <c:ext xmlns:c16="http://schemas.microsoft.com/office/drawing/2014/chart" uri="{C3380CC4-5D6E-409C-BE32-E72D297353CC}">
              <c16:uniqueId val="{00000002-FB8D-46AE-ADF3-AA4509AFF6FF}"/>
            </c:ext>
          </c:extLst>
        </c:ser>
        <c:ser>
          <c:idx val="5"/>
          <c:order val="5"/>
          <c:tx>
            <c:strRef>
              <c:f>'Ark1'!$A$8</c:f>
              <c:strCache>
                <c:ptCount val="1"/>
                <c:pt idx="0">
                  <c:v>200</c:v>
                </c:pt>
              </c:strCache>
            </c:strRef>
          </c:tx>
          <c:spPr>
            <a:ln w="28575" cap="rnd">
              <a:solidFill>
                <a:srgbClr val="D9649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'Ark1'!$B$8:$P$8</c:f>
              <c:numCache>
                <c:formatCode>General</c:formatCode>
                <c:ptCount val="15"/>
                <c:pt idx="0">
                  <c:v>3.1</c:v>
                </c:pt>
                <c:pt idx="1">
                  <c:v>4.2</c:v>
                </c:pt>
                <c:pt idx="2">
                  <c:v>5</c:v>
                </c:pt>
                <c:pt idx="3">
                  <c:v>5.7</c:v>
                </c:pt>
                <c:pt idx="4">
                  <c:v>6.1</c:v>
                </c:pt>
                <c:pt idx="5">
                  <c:v>6.5</c:v>
                </c:pt>
                <c:pt idx="6">
                  <c:v>6.9</c:v>
                </c:pt>
                <c:pt idx="7">
                  <c:v>7.1</c:v>
                </c:pt>
                <c:pt idx="8">
                  <c:v>6.9</c:v>
                </c:pt>
                <c:pt idx="9">
                  <c:v>6.5</c:v>
                </c:pt>
                <c:pt idx="10">
                  <c:v>6.1</c:v>
                </c:pt>
                <c:pt idx="11">
                  <c:v>5.7</c:v>
                </c:pt>
                <c:pt idx="12">
                  <c:v>5</c:v>
                </c:pt>
                <c:pt idx="13">
                  <c:v>4.2</c:v>
                </c:pt>
                <c:pt idx="14">
                  <c:v>3.1</c:v>
                </c:pt>
              </c:numCache>
            </c:numRef>
          </c:val>
          <c:smooth val="0"/>
          <c:extLst>
            <c:ext xmlns:c16="http://schemas.microsoft.com/office/drawing/2014/chart" uri="{C3380CC4-5D6E-409C-BE32-E72D297353CC}">
              <c16:uniqueId val="{00000003-FB8D-46AE-ADF3-AA4509AFF6FF}"/>
            </c:ext>
          </c:extLst>
        </c:ser>
        <c:ser>
          <c:idx val="6"/>
          <c:order val="6"/>
          <c:tx>
            <c:strRef>
              <c:f>'Ark1'!$A$9</c:f>
              <c:strCache>
                <c:ptCount val="1"/>
                <c:pt idx="0">
                  <c:v>250</c:v>
                </c:pt>
              </c:strCache>
            </c:strRef>
          </c:tx>
          <c:spPr>
            <a:ln w="28575" cap="rnd">
              <a:solidFill>
                <a:srgbClr val="F190A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'Ark1'!$B$9:$P$9</c:f>
              <c:numCache>
                <c:formatCode>General</c:formatCode>
                <c:ptCount val="15"/>
                <c:pt idx="0">
                  <c:v>2.8</c:v>
                </c:pt>
                <c:pt idx="1">
                  <c:v>3.8</c:v>
                </c:pt>
                <c:pt idx="2">
                  <c:v>4.5</c:v>
                </c:pt>
                <c:pt idx="3">
                  <c:v>5.0999999999999996</c:v>
                </c:pt>
                <c:pt idx="4">
                  <c:v>5.5</c:v>
                </c:pt>
                <c:pt idx="5">
                  <c:v>5.8</c:v>
                </c:pt>
                <c:pt idx="6">
                  <c:v>6.2</c:v>
                </c:pt>
                <c:pt idx="7">
                  <c:v>6.3</c:v>
                </c:pt>
                <c:pt idx="8">
                  <c:v>6.2</c:v>
                </c:pt>
                <c:pt idx="9">
                  <c:v>5.8</c:v>
                </c:pt>
                <c:pt idx="10">
                  <c:v>5.5</c:v>
                </c:pt>
                <c:pt idx="11">
                  <c:v>5.0999999999999996</c:v>
                </c:pt>
                <c:pt idx="12">
                  <c:v>4.5</c:v>
                </c:pt>
                <c:pt idx="13">
                  <c:v>3.8</c:v>
                </c:pt>
                <c:pt idx="14">
                  <c:v>2.8</c:v>
                </c:pt>
              </c:numCache>
            </c:numRef>
          </c:val>
          <c:smooth val="0"/>
          <c:extLst>
            <c:ext xmlns:c16="http://schemas.microsoft.com/office/drawing/2014/chart" uri="{C3380CC4-5D6E-409C-BE32-E72D297353CC}">
              <c16:uniqueId val="{00000004-FB8D-46AE-ADF3-AA4509AFF6FF}"/>
            </c:ext>
          </c:extLst>
        </c:ser>
        <c:ser>
          <c:idx val="7"/>
          <c:order val="7"/>
          <c:tx>
            <c:strRef>
              <c:f>'Ark1'!$A$10</c:f>
              <c:strCache>
                <c:ptCount val="1"/>
                <c:pt idx="0">
                  <c:v>300</c:v>
                </c:pt>
              </c:strCache>
            </c:strRef>
          </c:tx>
          <c:spPr>
            <a:ln w="28575" cap="rnd">
              <a:solidFill>
                <a:srgbClr val="FBE1E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'Ark1'!$B$10:$P$10</c:f>
              <c:numCache>
                <c:formatCode>General</c:formatCode>
                <c:ptCount val="15"/>
                <c:pt idx="0">
                  <c:v>2.5</c:v>
                </c:pt>
                <c:pt idx="1">
                  <c:v>3.5</c:v>
                </c:pt>
                <c:pt idx="2">
                  <c:v>4.0999999999999996</c:v>
                </c:pt>
                <c:pt idx="3">
                  <c:v>4.5999999999999996</c:v>
                </c:pt>
                <c:pt idx="4">
                  <c:v>5</c:v>
                </c:pt>
                <c:pt idx="5">
                  <c:v>5.3</c:v>
                </c:pt>
                <c:pt idx="6">
                  <c:v>5.7</c:v>
                </c:pt>
                <c:pt idx="7">
                  <c:v>5.8</c:v>
                </c:pt>
                <c:pt idx="8">
                  <c:v>5.7</c:v>
                </c:pt>
                <c:pt idx="9">
                  <c:v>5.3</c:v>
                </c:pt>
                <c:pt idx="10">
                  <c:v>5</c:v>
                </c:pt>
                <c:pt idx="11">
                  <c:v>4.5999999999999996</c:v>
                </c:pt>
                <c:pt idx="12">
                  <c:v>4.0999999999999996</c:v>
                </c:pt>
                <c:pt idx="13">
                  <c:v>3.5</c:v>
                </c:pt>
                <c:pt idx="14">
                  <c:v>2.5</c:v>
                </c:pt>
              </c:numCache>
            </c:numRef>
          </c:val>
          <c:smooth val="0"/>
          <c:extLst>
            <c:ext xmlns:c16="http://schemas.microsoft.com/office/drawing/2014/chart" uri="{C3380CC4-5D6E-409C-BE32-E72D297353CC}">
              <c16:uniqueId val="{00000005-FB8D-46AE-ADF3-AA4509AFF6FF}"/>
            </c:ext>
          </c:extLst>
        </c:ser>
        <c:ser>
          <c:idx val="8"/>
          <c:order val="8"/>
          <c:tx>
            <c:strRef>
              <c:f>'Ark1'!$A$11</c:f>
              <c:strCache>
                <c:ptCount val="1"/>
                <c:pt idx="0">
                  <c:v>400</c:v>
                </c:pt>
              </c:strCache>
            </c:strRef>
          </c:tx>
          <c:spPr>
            <a:ln w="28575" cap="rnd">
              <a:solidFill>
                <a:schemeClr val="bg1">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'Ark1'!$B$11:$P$11</c:f>
              <c:numCache>
                <c:formatCode>General</c:formatCode>
                <c:ptCount val="15"/>
                <c:pt idx="0">
                  <c:v>2.2000000000000002</c:v>
                </c:pt>
                <c:pt idx="1">
                  <c:v>3</c:v>
                </c:pt>
                <c:pt idx="2">
                  <c:v>3.6</c:v>
                </c:pt>
                <c:pt idx="3">
                  <c:v>4</c:v>
                </c:pt>
                <c:pt idx="4">
                  <c:v>4.3</c:v>
                </c:pt>
                <c:pt idx="5">
                  <c:v>4.5999999999999996</c:v>
                </c:pt>
                <c:pt idx="6">
                  <c:v>4.9000000000000004</c:v>
                </c:pt>
                <c:pt idx="7">
                  <c:v>5</c:v>
                </c:pt>
                <c:pt idx="8">
                  <c:v>4.9000000000000004</c:v>
                </c:pt>
                <c:pt idx="9">
                  <c:v>4.5999999999999996</c:v>
                </c:pt>
                <c:pt idx="10">
                  <c:v>4.3</c:v>
                </c:pt>
                <c:pt idx="11">
                  <c:v>4</c:v>
                </c:pt>
                <c:pt idx="12">
                  <c:v>3.6</c:v>
                </c:pt>
                <c:pt idx="13">
                  <c:v>3</c:v>
                </c:pt>
                <c:pt idx="14">
                  <c:v>2.2000000000000002</c:v>
                </c:pt>
              </c:numCache>
            </c:numRef>
          </c:val>
          <c:smooth val="0"/>
          <c:extLst>
            <c:ext xmlns:c16="http://schemas.microsoft.com/office/drawing/2014/chart" uri="{C3380CC4-5D6E-409C-BE32-E72D297353CC}">
              <c16:uniqueId val="{00000006-FB8D-46AE-ADF3-AA4509AFF6FF}"/>
            </c:ext>
          </c:extLst>
        </c:ser>
        <c:ser>
          <c:idx val="9"/>
          <c:order val="9"/>
          <c:tx>
            <c:strRef>
              <c:f>'Ark1'!$A$12</c:f>
              <c:strCache>
                <c:ptCount val="1"/>
                <c:pt idx="0">
                  <c:v>500</c:v>
                </c:pt>
              </c:strCache>
            </c:strRef>
          </c:tx>
          <c:spPr>
            <a:ln w="28575" cap="rnd">
              <a:solidFill>
                <a:srgbClr val="63636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'Ark1'!$B$12:$P$12</c:f>
              <c:numCache>
                <c:formatCode>General</c:formatCode>
                <c:ptCount val="15"/>
                <c:pt idx="0">
                  <c:v>1.9</c:v>
                </c:pt>
                <c:pt idx="1">
                  <c:v>2.7</c:v>
                </c:pt>
                <c:pt idx="2">
                  <c:v>3.2</c:v>
                </c:pt>
                <c:pt idx="3">
                  <c:v>3.6</c:v>
                </c:pt>
                <c:pt idx="4">
                  <c:v>3.9</c:v>
                </c:pt>
                <c:pt idx="5">
                  <c:v>4.0999999999999996</c:v>
                </c:pt>
                <c:pt idx="6">
                  <c:v>4.4000000000000004</c:v>
                </c:pt>
                <c:pt idx="7">
                  <c:v>4.5</c:v>
                </c:pt>
                <c:pt idx="8">
                  <c:v>4.4000000000000004</c:v>
                </c:pt>
                <c:pt idx="9">
                  <c:v>4.0999999999999996</c:v>
                </c:pt>
                <c:pt idx="10">
                  <c:v>3.9</c:v>
                </c:pt>
                <c:pt idx="11">
                  <c:v>3.6</c:v>
                </c:pt>
                <c:pt idx="12">
                  <c:v>3.2</c:v>
                </c:pt>
                <c:pt idx="13">
                  <c:v>2.7</c:v>
                </c:pt>
                <c:pt idx="14">
                  <c:v>1.9</c:v>
                </c:pt>
              </c:numCache>
            </c:numRef>
          </c:val>
          <c:smooth val="0"/>
          <c:extLst>
            <c:ext xmlns:c16="http://schemas.microsoft.com/office/drawing/2014/chart" uri="{C3380CC4-5D6E-409C-BE32-E72D297353CC}">
              <c16:uniqueId val="{00000007-FB8D-46AE-ADF3-AA4509AFF6FF}"/>
            </c:ext>
          </c:extLst>
        </c:ser>
        <c:ser>
          <c:idx val="10"/>
          <c:order val="10"/>
          <c:tx>
            <c:strRef>
              <c:f>'Ark1'!$A$13</c:f>
              <c:strCache>
                <c:ptCount val="1"/>
                <c:pt idx="0">
                  <c:v>600</c:v>
                </c:pt>
              </c:strCache>
            </c:strRef>
          </c:tx>
          <c:spPr>
            <a:ln w="28575" cap="rnd">
              <a:solidFill>
                <a:srgbClr val="A8D8D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'Ark1'!$B$13:$P$13</c:f>
              <c:numCache>
                <c:formatCode>General</c:formatCode>
                <c:ptCount val="15"/>
                <c:pt idx="0">
                  <c:v>1.8</c:v>
                </c:pt>
                <c:pt idx="1">
                  <c:v>2.5</c:v>
                </c:pt>
                <c:pt idx="2">
                  <c:v>2.9</c:v>
                </c:pt>
                <c:pt idx="3">
                  <c:v>3.3</c:v>
                </c:pt>
                <c:pt idx="4">
                  <c:v>3.5</c:v>
                </c:pt>
                <c:pt idx="5">
                  <c:v>3.7</c:v>
                </c:pt>
                <c:pt idx="6">
                  <c:v>4</c:v>
                </c:pt>
                <c:pt idx="7">
                  <c:v>4.0999999999999996</c:v>
                </c:pt>
                <c:pt idx="8">
                  <c:v>4</c:v>
                </c:pt>
                <c:pt idx="9">
                  <c:v>3.7</c:v>
                </c:pt>
                <c:pt idx="10">
                  <c:v>3.5</c:v>
                </c:pt>
                <c:pt idx="11">
                  <c:v>3.3</c:v>
                </c:pt>
                <c:pt idx="12">
                  <c:v>2.9</c:v>
                </c:pt>
                <c:pt idx="13">
                  <c:v>2.5</c:v>
                </c:pt>
                <c:pt idx="14">
                  <c:v>1.8</c:v>
                </c:pt>
              </c:numCache>
            </c:numRef>
          </c:val>
          <c:smooth val="0"/>
          <c:extLst>
            <c:ext xmlns:c16="http://schemas.microsoft.com/office/drawing/2014/chart" uri="{C3380CC4-5D6E-409C-BE32-E72D297353CC}">
              <c16:uniqueId val="{00000008-FB8D-46AE-ADF3-AA4509AFF6FF}"/>
            </c:ext>
          </c:extLst>
        </c:ser>
        <c:ser>
          <c:idx val="11"/>
          <c:order val="11"/>
          <c:tx>
            <c:strRef>
              <c:f>'Ark1'!$A$14</c:f>
              <c:strCache>
                <c:ptCount val="1"/>
                <c:pt idx="0">
                  <c:v>700</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'Ark1'!$B$14:$P$14</c:f>
            </c:numRef>
          </c:val>
          <c:smooth val="0"/>
          <c:extLst>
            <c:ext xmlns:c16="http://schemas.microsoft.com/office/drawing/2014/chart" uri="{C3380CC4-5D6E-409C-BE32-E72D297353CC}">
              <c16:uniqueId val="{00000009-FB8D-46AE-ADF3-AA4509AFF6FF}"/>
            </c:ext>
          </c:extLst>
        </c:ser>
        <c:ser>
          <c:idx val="12"/>
          <c:order val="12"/>
          <c:tx>
            <c:strRef>
              <c:f>'Ark1'!$A$15</c:f>
              <c:strCache>
                <c:ptCount val="1"/>
                <c:pt idx="0">
                  <c:v>800</c:v>
                </c:pt>
              </c:strCache>
            </c:strRef>
          </c:tx>
          <c:spPr>
            <a:ln w="28575" cap="rnd">
              <a:solidFill>
                <a:srgbClr val="66BAB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'Ark1'!$B$15:$P$15</c:f>
              <c:numCache>
                <c:formatCode>General</c:formatCode>
                <c:ptCount val="15"/>
                <c:pt idx="0">
                  <c:v>1.5</c:v>
                </c:pt>
                <c:pt idx="1">
                  <c:v>2.1</c:v>
                </c:pt>
                <c:pt idx="2">
                  <c:v>2.5</c:v>
                </c:pt>
                <c:pt idx="3">
                  <c:v>2.8</c:v>
                </c:pt>
                <c:pt idx="4">
                  <c:v>3.1</c:v>
                </c:pt>
                <c:pt idx="5">
                  <c:v>3.2</c:v>
                </c:pt>
                <c:pt idx="6">
                  <c:v>3.5</c:v>
                </c:pt>
                <c:pt idx="7">
                  <c:v>3.5</c:v>
                </c:pt>
                <c:pt idx="8">
                  <c:v>3.5</c:v>
                </c:pt>
                <c:pt idx="9">
                  <c:v>3.2</c:v>
                </c:pt>
                <c:pt idx="10">
                  <c:v>3.1</c:v>
                </c:pt>
                <c:pt idx="11">
                  <c:v>2.8</c:v>
                </c:pt>
                <c:pt idx="12">
                  <c:v>2.5</c:v>
                </c:pt>
                <c:pt idx="13">
                  <c:v>2.1</c:v>
                </c:pt>
                <c:pt idx="14">
                  <c:v>1.5</c:v>
                </c:pt>
              </c:numCache>
            </c:numRef>
          </c:val>
          <c:smooth val="0"/>
          <c:extLst>
            <c:ext xmlns:c16="http://schemas.microsoft.com/office/drawing/2014/chart" uri="{C3380CC4-5D6E-409C-BE32-E72D297353CC}">
              <c16:uniqueId val="{0000000A-FB8D-46AE-ADF3-AA4509AFF6FF}"/>
            </c:ext>
          </c:extLst>
        </c:ser>
        <c:ser>
          <c:idx val="14"/>
          <c:order val="13"/>
          <c:tx>
            <c:strRef>
              <c:f>'Ark1'!$A$17</c:f>
              <c:strCache>
                <c:ptCount val="1"/>
                <c:pt idx="0">
                  <c:v>1000</c:v>
                </c:pt>
              </c:strCache>
            </c:strRef>
          </c:tx>
          <c:spPr>
            <a:ln w="44450" cap="rnd">
              <a:solidFill>
                <a:srgbClr val="3B857E"/>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'Ark1'!$B$17:$P$17</c:f>
              <c:numCache>
                <c:formatCode>General</c:formatCode>
                <c:ptCount val="15"/>
                <c:pt idx="0">
                  <c:v>1.4</c:v>
                </c:pt>
                <c:pt idx="1">
                  <c:v>1.9</c:v>
                </c:pt>
                <c:pt idx="2">
                  <c:v>2.2999999999999998</c:v>
                </c:pt>
                <c:pt idx="3">
                  <c:v>2.5</c:v>
                </c:pt>
                <c:pt idx="4">
                  <c:v>2.7</c:v>
                </c:pt>
                <c:pt idx="5">
                  <c:v>2.9</c:v>
                </c:pt>
                <c:pt idx="6">
                  <c:v>3.1</c:v>
                </c:pt>
                <c:pt idx="7">
                  <c:v>3.2</c:v>
                </c:pt>
                <c:pt idx="8">
                  <c:v>3.1</c:v>
                </c:pt>
                <c:pt idx="9">
                  <c:v>2.9</c:v>
                </c:pt>
                <c:pt idx="10">
                  <c:v>2.7</c:v>
                </c:pt>
                <c:pt idx="11">
                  <c:v>2.5</c:v>
                </c:pt>
                <c:pt idx="12">
                  <c:v>2.2999999999999998</c:v>
                </c:pt>
                <c:pt idx="13">
                  <c:v>1.9</c:v>
                </c:pt>
                <c:pt idx="14">
                  <c:v>1.4</c:v>
                </c:pt>
              </c:numCache>
            </c:numRef>
          </c:val>
          <c:smooth val="0"/>
          <c:extLst>
            <c:ext xmlns:c16="http://schemas.microsoft.com/office/drawing/2014/chart" uri="{C3380CC4-5D6E-409C-BE32-E72D297353CC}">
              <c16:uniqueId val="{0000000C-FB8D-46AE-ADF3-AA4509AFF6FF}"/>
            </c:ext>
          </c:extLst>
        </c:ser>
        <c:ser>
          <c:idx val="15"/>
          <c:order val="14"/>
          <c:tx>
            <c:strRef>
              <c:f>'Ark1'!$A$18</c:f>
              <c:strCache>
                <c:ptCount val="1"/>
                <c:pt idx="0">
                  <c:v>1200</c:v>
                </c:pt>
              </c:strCache>
            </c:strRef>
          </c:tx>
          <c:spPr>
            <a:ln w="28575" cap="rnd">
              <a:solidFill>
                <a:srgbClr val="3B857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'Ark1'!$B$2:$P$2</c:f>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f>'Ark1'!$B$18:$P$18</c:f>
              <c:numCache>
                <c:formatCode>General</c:formatCode>
                <c:ptCount val="15"/>
                <c:pt idx="0">
                  <c:v>1.2</c:v>
                </c:pt>
                <c:pt idx="1">
                  <c:v>1.7</c:v>
                </c:pt>
                <c:pt idx="2">
                  <c:v>2</c:v>
                </c:pt>
                <c:pt idx="3">
                  <c:v>2.2999999999999998</c:v>
                </c:pt>
                <c:pt idx="4">
                  <c:v>2.5</c:v>
                </c:pt>
                <c:pt idx="5">
                  <c:v>2.6</c:v>
                </c:pt>
                <c:pt idx="6">
                  <c:v>2.8</c:v>
                </c:pt>
                <c:pt idx="7">
                  <c:v>2.8</c:v>
                </c:pt>
                <c:pt idx="8">
                  <c:v>2.8</c:v>
                </c:pt>
                <c:pt idx="9">
                  <c:v>2.6</c:v>
                </c:pt>
                <c:pt idx="10">
                  <c:v>2.5</c:v>
                </c:pt>
                <c:pt idx="11">
                  <c:v>2.2999999999999998</c:v>
                </c:pt>
                <c:pt idx="12">
                  <c:v>2</c:v>
                </c:pt>
                <c:pt idx="13">
                  <c:v>1.7</c:v>
                </c:pt>
                <c:pt idx="14">
                  <c:v>1.2</c:v>
                </c:pt>
              </c:numCache>
            </c:numRef>
          </c:val>
          <c:smooth val="0"/>
          <c:extLst>
            <c:ext xmlns:c16="http://schemas.microsoft.com/office/drawing/2014/chart" uri="{C3380CC4-5D6E-409C-BE32-E72D297353CC}">
              <c16:uniqueId val="{0000000D-FB8D-46AE-ADF3-AA4509AFF6FF}"/>
            </c:ext>
          </c:extLst>
        </c:ser>
        <c:dLbls>
          <c:dLblPos val="t"/>
          <c:showLegendKey val="0"/>
          <c:showVal val="1"/>
          <c:showCatName val="0"/>
          <c:showSerName val="0"/>
          <c:showPercent val="0"/>
          <c:showBubbleSize val="0"/>
        </c:dLbls>
        <c:smooth val="0"/>
        <c:axId val="577392176"/>
        <c:axId val="577393840"/>
        <c:extLst>
          <c:ext xmlns:c15="http://schemas.microsoft.com/office/drawing/2012/chart" uri="{02D57815-91ED-43cb-92C2-25804820EDAC}">
            <c15:filteredLineSeries>
              <c15:ser>
                <c:idx val="0"/>
                <c:order val="0"/>
                <c:tx>
                  <c:strRef>
                    <c:extLst>
                      <c:ext uri="{02D57815-91ED-43cb-92C2-25804820EDAC}">
                        <c15:formulaRef>
                          <c15:sqref>'Ark1'!$A$3</c15:sqref>
                        </c15:formulaRef>
                      </c:ext>
                    </c:extLst>
                    <c:strCache>
                      <c:ptCount val="1"/>
                      <c:pt idx="0">
                        <c:v>20</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'Ark1'!$B$2:$P$2</c15:sqref>
                        </c15:formulaRef>
                      </c:ext>
                    </c:extLst>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extLst>
                      <c:ext uri="{02D57815-91ED-43cb-92C2-25804820EDAC}">
                        <c15:formulaRef>
                          <c15:sqref>'Ark1'!$B$3:$P$3</c15:sqref>
                        </c15:formulaRef>
                      </c:ext>
                    </c:extLst>
                    <c:numCache>
                      <c:formatCode>General</c:formatCode>
                      <c:ptCount val="15"/>
                      <c:pt idx="0">
                        <c:v>8.6</c:v>
                      </c:pt>
                      <c:pt idx="1">
                        <c:v>12</c:v>
                      </c:pt>
                      <c:pt idx="2">
                        <c:v>14.2</c:v>
                      </c:pt>
                      <c:pt idx="3">
                        <c:v>16</c:v>
                      </c:pt>
                      <c:pt idx="4">
                        <c:v>17.399999999999999</c:v>
                      </c:pt>
                      <c:pt idx="5">
                        <c:v>18.3</c:v>
                      </c:pt>
                      <c:pt idx="6">
                        <c:v>19.600000000000001</c:v>
                      </c:pt>
                      <c:pt idx="7">
                        <c:v>20</c:v>
                      </c:pt>
                      <c:pt idx="8">
                        <c:v>19.600000000000001</c:v>
                      </c:pt>
                      <c:pt idx="9">
                        <c:v>18.3</c:v>
                      </c:pt>
                      <c:pt idx="10">
                        <c:v>17.399999999999999</c:v>
                      </c:pt>
                      <c:pt idx="11">
                        <c:v>16</c:v>
                      </c:pt>
                      <c:pt idx="12">
                        <c:v>14.2</c:v>
                      </c:pt>
                      <c:pt idx="13">
                        <c:v>12</c:v>
                      </c:pt>
                      <c:pt idx="14">
                        <c:v>8.6</c:v>
                      </c:pt>
                    </c:numCache>
                  </c:numRef>
                </c:val>
                <c:smooth val="0"/>
                <c:extLst>
                  <c:ext xmlns:c16="http://schemas.microsoft.com/office/drawing/2014/chart" uri="{C3380CC4-5D6E-409C-BE32-E72D297353CC}">
                    <c16:uniqueId val="{0000000E-FB8D-46AE-ADF3-AA4509AFF6F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'Ark1'!$A$4</c15:sqref>
                        </c15:formulaRef>
                      </c:ext>
                    </c:extLst>
                    <c:strCache>
                      <c:ptCount val="1"/>
                      <c:pt idx="0">
                        <c:v>50</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'Ark1'!$B$2:$P$2</c15:sqref>
                        </c15:formulaRef>
                      </c:ext>
                    </c:extLst>
                    <c:numCache>
                      <c:formatCode>General</c:formatCode>
                      <c:ptCount val="15"/>
                      <c:pt idx="0">
                        <c:v>5</c:v>
                      </c:pt>
                      <c:pt idx="1">
                        <c:v>10</c:v>
                      </c:pt>
                      <c:pt idx="2">
                        <c:v>15</c:v>
                      </c:pt>
                      <c:pt idx="3">
                        <c:v>20</c:v>
                      </c:pt>
                      <c:pt idx="4">
                        <c:v>25</c:v>
                      </c:pt>
                      <c:pt idx="5">
                        <c:v>30</c:v>
                      </c:pt>
                      <c:pt idx="6">
                        <c:v>40</c:v>
                      </c:pt>
                      <c:pt idx="7">
                        <c:v>50</c:v>
                      </c:pt>
                      <c:pt idx="8">
                        <c:v>60</c:v>
                      </c:pt>
                      <c:pt idx="9">
                        <c:v>70</c:v>
                      </c:pt>
                      <c:pt idx="10">
                        <c:v>75</c:v>
                      </c:pt>
                      <c:pt idx="11">
                        <c:v>80</c:v>
                      </c:pt>
                      <c:pt idx="12">
                        <c:v>85</c:v>
                      </c:pt>
                      <c:pt idx="13">
                        <c:v>90</c:v>
                      </c:pt>
                      <c:pt idx="14">
                        <c:v>95</c:v>
                      </c:pt>
                    </c:numCache>
                  </c:numRef>
                </c:cat>
                <c:val>
                  <c:numRef>
                    <c:extLst xmlns:c15="http://schemas.microsoft.com/office/drawing/2012/chart">
                      <c:ext xmlns:c15="http://schemas.microsoft.com/office/drawing/2012/chart" uri="{02D57815-91ED-43cb-92C2-25804820EDAC}">
                        <c15:formulaRef>
                          <c15:sqref>'Ark1'!$B$4:$P$4</c15:sqref>
                        </c15:formulaRef>
                      </c:ext>
                    </c:extLst>
                    <c:numCache>
                      <c:formatCode>General</c:formatCode>
                      <c:ptCount val="15"/>
                      <c:pt idx="0">
                        <c:v>6.2</c:v>
                      </c:pt>
                      <c:pt idx="1">
                        <c:v>8.5</c:v>
                      </c:pt>
                      <c:pt idx="2">
                        <c:v>10.1</c:v>
                      </c:pt>
                      <c:pt idx="3">
                        <c:v>11.3</c:v>
                      </c:pt>
                      <c:pt idx="4">
                        <c:v>12.2</c:v>
                      </c:pt>
                      <c:pt idx="5">
                        <c:v>13</c:v>
                      </c:pt>
                      <c:pt idx="6">
                        <c:v>13.9</c:v>
                      </c:pt>
                      <c:pt idx="7">
                        <c:v>14.1</c:v>
                      </c:pt>
                      <c:pt idx="8">
                        <c:v>13.9</c:v>
                      </c:pt>
                      <c:pt idx="9">
                        <c:v>13</c:v>
                      </c:pt>
                      <c:pt idx="10">
                        <c:v>12.2</c:v>
                      </c:pt>
                      <c:pt idx="11">
                        <c:v>11.3</c:v>
                      </c:pt>
                      <c:pt idx="12">
                        <c:v>10.1</c:v>
                      </c:pt>
                      <c:pt idx="13">
                        <c:v>8.5</c:v>
                      </c:pt>
                      <c:pt idx="14">
                        <c:v>6.2</c:v>
                      </c:pt>
                    </c:numCache>
                  </c:numRef>
                </c:val>
                <c:smooth val="0"/>
                <c:extLst xmlns:c15="http://schemas.microsoft.com/office/drawing/2012/chart">
                  <c:ext xmlns:c16="http://schemas.microsoft.com/office/drawing/2014/chart" uri="{C3380CC4-5D6E-409C-BE32-E72D297353CC}">
                    <c16:uniqueId val="{0000000F-FB8D-46AE-ADF3-AA4509AFF6FF}"/>
                  </c:ext>
                </c:extLst>
              </c15:ser>
            </c15:filteredLineSeries>
          </c:ext>
        </c:extLst>
      </c:lineChart>
      <c:catAx>
        <c:axId val="57739217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b-NO"/>
          </a:p>
        </c:txPr>
        <c:crossAx val="577393840"/>
        <c:crosses val="autoZero"/>
        <c:auto val="1"/>
        <c:lblAlgn val="ctr"/>
        <c:lblOffset val="100"/>
        <c:noMultiLvlLbl val="0"/>
      </c:catAx>
      <c:valAx>
        <c:axId val="577393840"/>
        <c:scaling>
          <c:orientation val="minMax"/>
        </c:scaling>
        <c:delete val="0"/>
        <c:axPos val="l"/>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577392176"/>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2">
                    <a:lumMod val="25000"/>
                  </a:schemeClr>
                </a:solidFill>
                <a:latin typeface="+mn-lt"/>
                <a:ea typeface="+mn-ea"/>
                <a:cs typeface="+mn-cs"/>
              </a:defRPr>
            </a:pPr>
            <a:r>
              <a:rPr lang="nb-NO" sz="2800" b="0" i="0" baseline="0" dirty="0">
                <a:solidFill>
                  <a:schemeClr val="bg2">
                    <a:lumMod val="25000"/>
                  </a:schemeClr>
                </a:solidFill>
                <a:effectLst/>
              </a:rPr>
              <a:t>Antall respondenter = 200</a:t>
            </a:r>
          </a:p>
        </c:rich>
      </c:tx>
      <c:layout>
        <c:manualLayout>
          <c:xMode val="edge"/>
          <c:yMode val="edge"/>
          <c:x val="0.33669587734404316"/>
          <c:y val="4.5897469227303221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bg2">
                  <a:lumMod val="25000"/>
                </a:schemeClr>
              </a:solidFill>
              <a:latin typeface="+mn-lt"/>
              <a:ea typeface="+mn-ea"/>
              <a:cs typeface="+mn-cs"/>
            </a:defRPr>
          </a:pPr>
          <a:endParaRPr lang="nb-NO"/>
        </a:p>
      </c:txPr>
    </c:title>
    <c:autoTitleDeleted val="0"/>
    <c:plotArea>
      <c:layout/>
      <c:barChart>
        <c:barDir val="col"/>
        <c:grouping val="clustered"/>
        <c:varyColors val="0"/>
        <c:ser>
          <c:idx val="1"/>
          <c:order val="0"/>
          <c:spPr>
            <a:gradFill>
              <a:gsLst>
                <a:gs pos="0">
                  <a:schemeClr val="accent1">
                    <a:lumMod val="40000"/>
                    <a:lumOff val="60000"/>
                  </a:schemeClr>
                </a:gs>
                <a:gs pos="100000">
                  <a:schemeClr val="accent1"/>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2">
                        <a:lumMod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6.3000000000000014E-2"/>
            <c:spPr>
              <a:noFill/>
              <a:ln w="50800" cap="sq" cmpd="sng" algn="ctr">
                <a:solidFill>
                  <a:srgbClr val="D94A94"/>
                </a:solidFill>
                <a:round/>
              </a:ln>
              <a:effectLst/>
            </c:spPr>
          </c:errBars>
          <c:val>
            <c:numRef>
              <c:f>YesYes!$A$6</c:f>
              <c:numCache>
                <c:formatCode>0%</c:formatCode>
                <c:ptCount val="1"/>
                <c:pt idx="0">
                  <c:v>0.6</c:v>
                </c:pt>
              </c:numCache>
            </c:numRef>
          </c:val>
          <c:extLst>
            <c:ext xmlns:c16="http://schemas.microsoft.com/office/drawing/2014/chart" uri="{C3380CC4-5D6E-409C-BE32-E72D297353CC}">
              <c16:uniqueId val="{00000001-66A5-4A88-B3AC-BE452A8CEBED}"/>
            </c:ext>
          </c:extLst>
        </c:ser>
        <c:ser>
          <c:idx val="2"/>
          <c:order val="1"/>
          <c:spPr>
            <a:gradFill>
              <a:gsLst>
                <a:gs pos="0">
                  <a:schemeClr val="accent4">
                    <a:lumMod val="40000"/>
                    <a:lumOff val="60000"/>
                  </a:schemeClr>
                </a:gs>
                <a:gs pos="100000">
                  <a:srgbClr val="3B857E"/>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2">
                        <a:lumMod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6.8000000000000019E-2"/>
            <c:spPr>
              <a:noFill/>
              <a:ln w="50800" cap="sq" cmpd="sng" algn="ctr">
                <a:solidFill>
                  <a:srgbClr val="3B857E"/>
                </a:solidFill>
                <a:round/>
                <a:tailEnd type="none"/>
              </a:ln>
              <a:effectLst/>
            </c:spPr>
          </c:errBars>
          <c:val>
            <c:numRef>
              <c:f>YesYes!$A$7</c:f>
              <c:numCache>
                <c:formatCode>0%</c:formatCode>
                <c:ptCount val="1"/>
                <c:pt idx="0">
                  <c:v>0.52</c:v>
                </c:pt>
              </c:numCache>
            </c:numRef>
          </c:val>
          <c:extLst>
            <c:ext xmlns:c16="http://schemas.microsoft.com/office/drawing/2014/chart" uri="{C3380CC4-5D6E-409C-BE32-E72D297353CC}">
              <c16:uniqueId val="{00000002-66A5-4A88-B3AC-BE452A8CEBED}"/>
            </c:ext>
          </c:extLst>
        </c:ser>
        <c:dLbls>
          <c:showLegendKey val="0"/>
          <c:showVal val="0"/>
          <c:showCatName val="0"/>
          <c:showSerName val="0"/>
          <c:showPercent val="0"/>
          <c:showBubbleSize val="0"/>
        </c:dLbls>
        <c:gapWidth val="500"/>
        <c:axId val="688912863"/>
        <c:axId val="553316479"/>
      </c:barChart>
      <c:catAx>
        <c:axId val="688912863"/>
        <c:scaling>
          <c:orientation val="minMax"/>
        </c:scaling>
        <c:delete val="1"/>
        <c:axPos val="b"/>
        <c:majorTickMark val="none"/>
        <c:minorTickMark val="none"/>
        <c:tickLblPos val="nextTo"/>
        <c:crossAx val="553316479"/>
        <c:crosses val="autoZero"/>
        <c:auto val="1"/>
        <c:lblAlgn val="ctr"/>
        <c:lblOffset val="100"/>
        <c:noMultiLvlLbl val="0"/>
      </c:catAx>
      <c:valAx>
        <c:axId val="553316479"/>
        <c:scaling>
          <c:orientation val="minMax"/>
          <c:max val="0.70000000000000007"/>
        </c:scaling>
        <c:delete val="0"/>
        <c:axPos val="l"/>
        <c:majorGridlines>
          <c:spPr>
            <a:ln w="9525" cap="flat" cmpd="sng" algn="ctr">
              <a:solidFill>
                <a:schemeClr val="bg1">
                  <a:lumMod val="95000"/>
                </a:schemeClr>
              </a:solidFill>
              <a:round/>
            </a:ln>
            <a:effectLst/>
          </c:spPr>
        </c:majorGridlines>
        <c:numFmt formatCode="#\ %"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2">
                    <a:lumMod val="25000"/>
                  </a:schemeClr>
                </a:solidFill>
                <a:latin typeface="+mn-lt"/>
                <a:ea typeface="+mn-ea"/>
                <a:cs typeface="+mn-cs"/>
              </a:defRPr>
            </a:pPr>
            <a:endParaRPr lang="nb-NO"/>
          </a:p>
        </c:txPr>
        <c:crossAx val="68891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b-N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2">
                    <a:lumMod val="25000"/>
                  </a:schemeClr>
                </a:solidFill>
                <a:latin typeface="+mn-lt"/>
                <a:ea typeface="+mn-ea"/>
                <a:cs typeface="+mn-cs"/>
              </a:defRPr>
            </a:pPr>
            <a:r>
              <a:rPr lang="nb-NO" sz="2800" b="0" i="0" u="none" strike="noStrike" kern="1200" spc="0" baseline="0" dirty="0">
                <a:solidFill>
                  <a:schemeClr val="bg2">
                    <a:lumMod val="25000"/>
                  </a:schemeClr>
                </a:solidFill>
                <a:effectLst/>
              </a:rPr>
              <a:t>Antall respondenter </a:t>
            </a:r>
            <a:r>
              <a:rPr lang="nb-NO" sz="2800" b="0" i="0" u="none" strike="noStrike" baseline="0" dirty="0">
                <a:solidFill>
                  <a:schemeClr val="bg2">
                    <a:lumMod val="25000"/>
                  </a:schemeClr>
                </a:solidFill>
                <a:effectLst/>
              </a:rPr>
              <a:t> </a:t>
            </a:r>
            <a:r>
              <a:rPr lang="nb-NO" sz="2800" dirty="0">
                <a:solidFill>
                  <a:schemeClr val="bg2">
                    <a:lumMod val="25000"/>
                  </a:schemeClr>
                </a:solidFill>
              </a:rPr>
              <a:t>= 1 000</a:t>
            </a:r>
          </a:p>
        </c:rich>
      </c:tx>
      <c:layout>
        <c:manualLayout>
          <c:xMode val="edge"/>
          <c:yMode val="edge"/>
          <c:x val="0.32789656401402956"/>
          <c:y val="4.2936342180380435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bg2">
                  <a:lumMod val="25000"/>
                </a:schemeClr>
              </a:solidFill>
              <a:latin typeface="+mn-lt"/>
              <a:ea typeface="+mn-ea"/>
              <a:cs typeface="+mn-cs"/>
            </a:defRPr>
          </a:pPr>
          <a:endParaRPr lang="nb-NO"/>
        </a:p>
      </c:txPr>
    </c:title>
    <c:autoTitleDeleted val="0"/>
    <c:plotArea>
      <c:layout>
        <c:manualLayout>
          <c:layoutTarget val="inner"/>
          <c:xMode val="edge"/>
          <c:yMode val="edge"/>
          <c:x val="1.2611458390131539E-2"/>
          <c:y val="8.8541787704762301E-2"/>
          <c:w val="0.97477708321973688"/>
          <c:h val="0.89554383868817256"/>
        </c:manualLayout>
      </c:layout>
      <c:barChart>
        <c:barDir val="col"/>
        <c:grouping val="clustered"/>
        <c:varyColors val="0"/>
        <c:ser>
          <c:idx val="1"/>
          <c:order val="0"/>
          <c:spPr>
            <a:gradFill>
              <a:gsLst>
                <a:gs pos="0">
                  <a:schemeClr val="accent1">
                    <a:lumMod val="40000"/>
                    <a:lumOff val="60000"/>
                  </a:schemeClr>
                </a:gs>
                <a:gs pos="100000">
                  <a:schemeClr val="accent1"/>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2">
                        <a:lumMod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2.7000000000000007E-2"/>
            <c:spPr>
              <a:noFill/>
              <a:ln w="50800" cap="sq" cmpd="sng" algn="ctr">
                <a:solidFill>
                  <a:schemeClr val="accent1"/>
                </a:solidFill>
                <a:round/>
              </a:ln>
              <a:effectLst/>
            </c:spPr>
          </c:errBars>
          <c:val>
            <c:numRef>
              <c:f>YesYes!$B$6</c:f>
              <c:numCache>
                <c:formatCode>0%</c:formatCode>
                <c:ptCount val="1"/>
                <c:pt idx="0">
                  <c:v>0.6</c:v>
                </c:pt>
              </c:numCache>
            </c:numRef>
          </c:val>
          <c:extLst>
            <c:ext xmlns:c16="http://schemas.microsoft.com/office/drawing/2014/chart" uri="{C3380CC4-5D6E-409C-BE32-E72D297353CC}">
              <c16:uniqueId val="{00000001-6675-43A9-9ACB-50F59ADBAB4F}"/>
            </c:ext>
          </c:extLst>
        </c:ser>
        <c:ser>
          <c:idx val="2"/>
          <c:order val="1"/>
          <c:spPr>
            <a:gradFill>
              <a:gsLst>
                <a:gs pos="0">
                  <a:schemeClr val="accent4">
                    <a:lumMod val="40000"/>
                    <a:lumOff val="60000"/>
                  </a:schemeClr>
                </a:gs>
                <a:gs pos="100000">
                  <a:srgbClr val="3B857E"/>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2">
                        <a:lumMod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fixedVal"/>
            <c:noEndCap val="0"/>
            <c:val val="3.1000000000000007E-2"/>
            <c:spPr>
              <a:noFill/>
              <a:ln w="50800" cap="sq" cmpd="sng" algn="ctr">
                <a:solidFill>
                  <a:srgbClr val="3B857E"/>
                </a:solidFill>
                <a:round/>
              </a:ln>
              <a:effectLst/>
            </c:spPr>
          </c:errBars>
          <c:val>
            <c:numRef>
              <c:f>YesYes!$B$7</c:f>
              <c:numCache>
                <c:formatCode>0%</c:formatCode>
                <c:ptCount val="1"/>
                <c:pt idx="0">
                  <c:v>0.52</c:v>
                </c:pt>
              </c:numCache>
            </c:numRef>
          </c:val>
          <c:extLst>
            <c:ext xmlns:c16="http://schemas.microsoft.com/office/drawing/2014/chart" uri="{C3380CC4-5D6E-409C-BE32-E72D297353CC}">
              <c16:uniqueId val="{00000002-6675-43A9-9ACB-50F59ADBAB4F}"/>
            </c:ext>
          </c:extLst>
        </c:ser>
        <c:dLbls>
          <c:showLegendKey val="0"/>
          <c:showVal val="0"/>
          <c:showCatName val="0"/>
          <c:showSerName val="0"/>
          <c:showPercent val="0"/>
          <c:showBubbleSize val="0"/>
        </c:dLbls>
        <c:gapWidth val="500"/>
        <c:axId val="688912863"/>
        <c:axId val="553316479"/>
      </c:barChart>
      <c:catAx>
        <c:axId val="688912863"/>
        <c:scaling>
          <c:orientation val="minMax"/>
        </c:scaling>
        <c:delete val="1"/>
        <c:axPos val="b"/>
        <c:majorTickMark val="none"/>
        <c:minorTickMark val="none"/>
        <c:tickLblPos val="nextTo"/>
        <c:crossAx val="553316479"/>
        <c:crosses val="autoZero"/>
        <c:auto val="1"/>
        <c:lblAlgn val="ctr"/>
        <c:lblOffset val="100"/>
        <c:noMultiLvlLbl val="0"/>
      </c:catAx>
      <c:valAx>
        <c:axId val="553316479"/>
        <c:scaling>
          <c:orientation val="minMax"/>
        </c:scaling>
        <c:delete val="1"/>
        <c:axPos val="l"/>
        <c:majorGridlines>
          <c:spPr>
            <a:ln w="9525" cap="flat" cmpd="sng" algn="ctr">
              <a:solidFill>
                <a:schemeClr val="bg1">
                  <a:lumMod val="95000"/>
                </a:schemeClr>
              </a:solidFill>
              <a:round/>
            </a:ln>
            <a:effectLst/>
          </c:spPr>
        </c:majorGridlines>
        <c:numFmt formatCode="#\ %" sourceLinked="0"/>
        <c:majorTickMark val="none"/>
        <c:minorTickMark val="none"/>
        <c:tickLblPos val="nextTo"/>
        <c:crossAx val="688912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nb-NO" sz="2400" b="1" i="0" u="none" strike="noStrike" kern="1200" cap="none" spc="0" baseline="0" dirty="0" smtClean="0">
                <a:ln>
                  <a:noFill/>
                </a:ln>
                <a:solidFill>
                  <a:srgbClr val="535353"/>
                </a:solidFill>
                <a:uFillTx/>
                <a:latin typeface="Arial" panose="020B0604020202020204" pitchFamily="34" charset="0"/>
                <a:ea typeface="HurmeGeometricSans3 Light"/>
                <a:cs typeface="Arial" panose="020B0604020202020204" pitchFamily="34" charset="0"/>
              </a:defRPr>
            </a:pPr>
            <a:r>
              <a:rPr lang="nb-NO" sz="2400" b="1" i="0" u="none" strike="noStrike" kern="1200" cap="none" spc="0" baseline="0" dirty="0">
                <a:ln>
                  <a:noFill/>
                </a:ln>
                <a:solidFill>
                  <a:srgbClr val="535353"/>
                </a:solidFill>
                <a:uFillTx/>
                <a:latin typeface="Arial" panose="020B0604020202020204" pitchFamily="34" charset="0"/>
                <a:ea typeface="HurmeGeometricSans3 Light"/>
                <a:cs typeface="Arial" panose="020B0604020202020204" pitchFamily="34" charset="0"/>
              </a:rPr>
              <a:t>Kommunedel</a:t>
            </a:r>
          </a:p>
        </c:rich>
      </c:tx>
      <c:overlay val="0"/>
    </c:title>
    <c:autoTitleDeleted val="0"/>
    <c:plotArea>
      <c:layout>
        <c:manualLayout>
          <c:layoutTarget val="inner"/>
          <c:xMode val="edge"/>
          <c:yMode val="edge"/>
          <c:x val="0.47393435074332324"/>
          <c:y val="0.17945072431675274"/>
          <c:w val="0.37560086887265826"/>
          <c:h val="0.79177229726598108"/>
        </c:manualLayout>
      </c:layout>
      <c:barChart>
        <c:barDir val="bar"/>
        <c:grouping val="clustered"/>
        <c:varyColors val="0"/>
        <c:ser>
          <c:idx val="0"/>
          <c:order val="0"/>
          <c:tx>
            <c:strRef>
              <c:f>'Ark1'!$B$1</c:f>
              <c:strCache>
                <c:ptCount val="1"/>
                <c:pt idx="0">
                  <c:v>Kommunedel</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'Ark1'!$A$2:$A$10</c:f>
              <c:strCache>
                <c:ptCount val="9"/>
                <c:pt idx="0">
                  <c:v>Hessa, Skarbøvik og Aspøy </c:v>
                </c:pt>
                <c:pt idx="1">
                  <c:v>Nørvøy, Nørvasund og Hatlane </c:v>
                </c:pt>
                <c:pt idx="2">
                  <c:v>Spjelkavik, Åse og Lerstad </c:v>
                </c:pt>
                <c:pt idx="3">
                  <c:v>Indre Borgund </c:v>
                </c:pt>
                <c:pt idx="4">
                  <c:v>Ellingsøy </c:v>
                </c:pt>
                <c:pt idx="5">
                  <c:v>Sandøy </c:v>
                </c:pt>
                <c:pt idx="6">
                  <c:v>Skodje </c:v>
                </c:pt>
                <c:pt idx="7">
                  <c:v>Ørskog </c:v>
                </c:pt>
                <c:pt idx="8">
                  <c:v>Annet sted</c:v>
                </c:pt>
              </c:strCache>
            </c:strRef>
          </c:cat>
          <c:val>
            <c:numRef>
              <c:f>'Ark1'!$B$2:$B$10</c:f>
              <c:numCache>
                <c:formatCode>0%</c:formatCode>
                <c:ptCount val="9"/>
                <c:pt idx="0">
                  <c:v>0.123089632383313</c:v>
                </c:pt>
                <c:pt idx="1">
                  <c:v>0.26373399421726601</c:v>
                </c:pt>
                <c:pt idx="2">
                  <c:v>0.266212308963238</c:v>
                </c:pt>
                <c:pt idx="3">
                  <c:v>0.15572077653861999</c:v>
                </c:pt>
                <c:pt idx="4">
                  <c:v>3.6968194960760002E-2</c:v>
                </c:pt>
                <c:pt idx="5">
                  <c:v>3.3870301528294101E-2</c:v>
                </c:pt>
                <c:pt idx="6">
                  <c:v>7.7447335811648102E-2</c:v>
                </c:pt>
                <c:pt idx="7">
                  <c:v>4.04791408508881E-2</c:v>
                </c:pt>
                <c:pt idx="8">
                  <c:v>2.4783147459727399E-3</c:v>
                </c:pt>
              </c:numCache>
            </c:numRef>
          </c:val>
          <c:extLst>
            <c:ext xmlns:c16="http://schemas.microsoft.com/office/drawing/2014/chart" uri="{C3380CC4-5D6E-409C-BE32-E72D297353CC}">
              <c16:uniqueId val="{00000000-714F-43AD-9C88-F69F4C464249}"/>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16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nb-NO" sz="2400" b="1" i="0" u="none" strike="noStrike" kern="1200" cap="none" spc="0" baseline="0" dirty="0" smtClean="0">
                <a:ln>
                  <a:noFill/>
                </a:ln>
                <a:solidFill>
                  <a:srgbClr val="535353"/>
                </a:solidFill>
                <a:uFillTx/>
                <a:latin typeface="Arial" panose="020B0604020202020204" pitchFamily="34" charset="0"/>
                <a:ea typeface="HurmeGeometricSans3 Light"/>
                <a:cs typeface="Arial" panose="020B0604020202020204" pitchFamily="34" charset="0"/>
              </a:defRPr>
            </a:pPr>
            <a:r>
              <a:rPr lang="nb-NO" sz="2400" b="1" i="0" u="none" strike="noStrike" kern="1200" cap="none" spc="0" baseline="0" dirty="0">
                <a:ln>
                  <a:noFill/>
                </a:ln>
                <a:solidFill>
                  <a:srgbClr val="535353"/>
                </a:solidFill>
                <a:uFillTx/>
                <a:latin typeface="Arial" panose="020B0604020202020204" pitchFamily="34" charset="0"/>
                <a:ea typeface="HurmeGeometricSans3 Light"/>
                <a:cs typeface="Arial" panose="020B0604020202020204" pitchFamily="34" charset="0"/>
              </a:rPr>
              <a:t>Personer i husstanden</a:t>
            </a:r>
          </a:p>
        </c:rich>
      </c:tx>
      <c:overlay val="0"/>
    </c:title>
    <c:autoTitleDeleted val="0"/>
    <c:plotArea>
      <c:layout>
        <c:manualLayout>
          <c:layoutTarget val="inner"/>
          <c:xMode val="edge"/>
          <c:yMode val="edge"/>
          <c:x val="0.50341262904764117"/>
          <c:y val="0.1717757029302113"/>
          <c:w val="0.42342104816429077"/>
          <c:h val="0.6792043210942218"/>
        </c:manualLayout>
      </c:layout>
      <c:barChart>
        <c:barDir val="bar"/>
        <c:grouping val="clustered"/>
        <c:varyColors val="0"/>
        <c:ser>
          <c:idx val="0"/>
          <c:order val="0"/>
          <c:tx>
            <c:strRef>
              <c:f>'Ark1'!$B$1</c:f>
              <c:strCache>
                <c:ptCount val="1"/>
                <c:pt idx="0">
                  <c:v>Aldersgrupper</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'Ark1'!$A$2:$A$4</c:f>
              <c:strCache>
                <c:ptCount val="3"/>
                <c:pt idx="0">
                  <c:v>Én person (jeg bor alene) </c:v>
                </c:pt>
                <c:pt idx="1">
                  <c:v>To personer </c:v>
                </c:pt>
                <c:pt idx="2">
                  <c:v>Tre eller flere personer </c:v>
                </c:pt>
              </c:strCache>
            </c:strRef>
          </c:cat>
          <c:val>
            <c:numRef>
              <c:f>'Ark1'!$B$2:$B$4</c:f>
              <c:numCache>
                <c:formatCode>0%</c:formatCode>
                <c:ptCount val="3"/>
                <c:pt idx="0">
                  <c:v>0.24308137133415944</c:v>
                </c:pt>
                <c:pt idx="1">
                  <c:v>0.66005782734407281</c:v>
                </c:pt>
                <c:pt idx="2">
                  <c:v>9.6860801321767859E-2</c:v>
                </c:pt>
              </c:numCache>
            </c:numRef>
          </c:val>
          <c:extLst>
            <c:ext xmlns:c16="http://schemas.microsoft.com/office/drawing/2014/chart" uri="{C3380CC4-5D6E-409C-BE32-E72D297353CC}">
              <c16:uniqueId val="{00000000-3D67-4858-9FBF-7382A193E188}"/>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nb-NO" sz="2400" b="1" i="0" u="none" strike="noStrike" kern="1200" cap="none" spc="0" baseline="0" dirty="0" smtClean="0">
                <a:ln>
                  <a:noFill/>
                </a:ln>
                <a:solidFill>
                  <a:srgbClr val="535353"/>
                </a:solidFill>
                <a:uFillTx/>
                <a:latin typeface="Arial" panose="020B0604020202020204" pitchFamily="34" charset="0"/>
                <a:ea typeface="HurmeGeometricSans3 Light"/>
                <a:cs typeface="Arial" panose="020B0604020202020204" pitchFamily="34" charset="0"/>
              </a:defRPr>
            </a:pPr>
            <a:r>
              <a:rPr lang="nb-NO" sz="2400" b="1" i="0" u="none" strike="noStrike" kern="1200" cap="none" spc="0" baseline="0" dirty="0">
                <a:ln>
                  <a:noFill/>
                </a:ln>
                <a:solidFill>
                  <a:srgbClr val="535353"/>
                </a:solidFill>
                <a:uFillTx/>
                <a:latin typeface="Arial" panose="020B0604020202020204" pitchFamily="34" charset="0"/>
                <a:ea typeface="HurmeGeometricSans3 Light"/>
                <a:cs typeface="Arial" panose="020B0604020202020204" pitchFamily="34" charset="0"/>
              </a:rPr>
              <a:t>Hovedbeskjeftigelse</a:t>
            </a:r>
          </a:p>
        </c:rich>
      </c:tx>
      <c:overlay val="0"/>
    </c:title>
    <c:autoTitleDeleted val="0"/>
    <c:plotArea>
      <c:layout>
        <c:manualLayout>
          <c:layoutTarget val="inner"/>
          <c:xMode val="edge"/>
          <c:yMode val="edge"/>
          <c:x val="0.42003651896397332"/>
          <c:y val="0.17945072431675274"/>
          <c:w val="0.46981035424263251"/>
          <c:h val="0.79177229726598108"/>
        </c:manualLayout>
      </c:layout>
      <c:barChart>
        <c:barDir val="bar"/>
        <c:grouping val="clustered"/>
        <c:varyColors val="0"/>
        <c:ser>
          <c:idx val="0"/>
          <c:order val="0"/>
          <c:tx>
            <c:strRef>
              <c:f>'Ark1'!$B$1</c:f>
              <c:strCache>
                <c:ptCount val="1"/>
                <c:pt idx="0">
                  <c:v>Hovedbeskjeftigelse</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Inntektsgivende arbeid </c:v>
                </c:pt>
                <c:pt idx="1">
                  <c:v>Alderspensjonist </c:v>
                </c:pt>
                <c:pt idx="2">
                  <c:v>På annen trygd/pensjon </c:v>
                </c:pt>
                <c:pt idx="3">
                  <c:v>Uten fast arbeid (arbeidsledig) </c:v>
                </c:pt>
                <c:pt idx="4">
                  <c:v>Hjemmeværende </c:v>
                </c:pt>
                <c:pt idx="5">
                  <c:v>Annet </c:v>
                </c:pt>
              </c:strCache>
            </c:strRef>
          </c:cat>
          <c:val>
            <c:numRef>
              <c:f>'Ark1'!$B$2:$B$7</c:f>
              <c:numCache>
                <c:formatCode>0%</c:formatCode>
                <c:ptCount val="6"/>
                <c:pt idx="0">
                  <c:v>0.34675753820735233</c:v>
                </c:pt>
                <c:pt idx="1">
                  <c:v>0.55349029326724497</c:v>
                </c:pt>
                <c:pt idx="2">
                  <c:v>8.7154068566707987E-2</c:v>
                </c:pt>
                <c:pt idx="3">
                  <c:v>3.3044196612969849E-3</c:v>
                </c:pt>
                <c:pt idx="4">
                  <c:v>4.1305245766212308E-3</c:v>
                </c:pt>
                <c:pt idx="5">
                  <c:v>5.1631557207765374E-3</c:v>
                </c:pt>
              </c:numCache>
            </c:numRef>
          </c:val>
          <c:extLst>
            <c:ext xmlns:c16="http://schemas.microsoft.com/office/drawing/2014/chart" uri="{C3380CC4-5D6E-409C-BE32-E72D297353CC}">
              <c16:uniqueId val="{00000000-29B1-4236-BCCB-D77B7C06449A}"/>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nb-NO" sz="2400" b="1" i="0" u="none" strike="noStrike" kern="1200" cap="none" spc="0" baseline="0" dirty="0" smtClean="0">
                <a:ln>
                  <a:noFill/>
                </a:ln>
                <a:solidFill>
                  <a:srgbClr val="535353"/>
                </a:solidFill>
                <a:uFillTx/>
                <a:latin typeface="Arial" panose="020B0604020202020204" pitchFamily="34" charset="0"/>
                <a:ea typeface="HurmeGeometricSans3 Light"/>
                <a:cs typeface="Arial" panose="020B0604020202020204" pitchFamily="34" charset="0"/>
              </a:defRPr>
            </a:pPr>
            <a:r>
              <a:rPr lang="nb-NO" sz="2400" b="1" i="0" u="none" strike="noStrike" kern="1200" cap="none" spc="0" baseline="0" dirty="0">
                <a:ln>
                  <a:noFill/>
                </a:ln>
                <a:solidFill>
                  <a:srgbClr val="535353"/>
                </a:solidFill>
                <a:uFillTx/>
                <a:latin typeface="Arial" panose="020B0604020202020204" pitchFamily="34" charset="0"/>
                <a:ea typeface="HurmeGeometricSans3 Light"/>
                <a:cs typeface="Arial" panose="020B0604020202020204" pitchFamily="34" charset="0"/>
              </a:rPr>
              <a:t>Boligtype</a:t>
            </a:r>
          </a:p>
        </c:rich>
      </c:tx>
      <c:overlay val="0"/>
    </c:title>
    <c:autoTitleDeleted val="0"/>
    <c:plotArea>
      <c:layout>
        <c:manualLayout>
          <c:layoutTarget val="inner"/>
          <c:xMode val="edge"/>
          <c:yMode val="edge"/>
          <c:x val="0.41771808805758981"/>
          <c:y val="0.17683463536972854"/>
          <c:w val="0.29749588683964839"/>
          <c:h val="0.79177229726598108"/>
        </c:manualLayout>
      </c:layout>
      <c:barChart>
        <c:barDir val="bar"/>
        <c:grouping val="clustered"/>
        <c:varyColors val="0"/>
        <c:ser>
          <c:idx val="0"/>
          <c:order val="0"/>
          <c:tx>
            <c:strRef>
              <c:f>'Ark1'!$B$1</c:f>
              <c:strCache>
                <c:ptCount val="1"/>
                <c:pt idx="0">
                  <c:v>Aldersgrupper</c:v>
                </c:pt>
              </c:strCache>
            </c:strRef>
          </c:tx>
          <c:spPr>
            <a:solidFill>
              <a:srgbClr val="3D4A9A"/>
            </a:solidFill>
            <a:ln>
              <a:noFill/>
            </a:ln>
            <a:effectLst/>
            <a:scene3d>
              <a:camera prst="orthographicFront"/>
              <a:lightRig rig="threePt" dir="t"/>
            </a:scene3d>
          </c:spPr>
          <c:invertIfNegative val="0"/>
          <c:dLbls>
            <c:spPr>
              <a:noFill/>
              <a:ln>
                <a:noFill/>
              </a:ln>
              <a:effectLst/>
            </c:spPr>
            <c:txPr>
              <a:bodyPr/>
              <a:lstStyle/>
              <a:p>
                <a:pPr>
                  <a:defRPr sz="1800">
                    <a:latin typeface="Arial" panose="020B0604020202020204" pitchFamily="34" charset="0"/>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Enebolig  </c:v>
                </c:pt>
                <c:pt idx="1">
                  <c:v>Rekkehus </c:v>
                </c:pt>
                <c:pt idx="2">
                  <c:v>Leilighet </c:v>
                </c:pt>
                <c:pt idx="3">
                  <c:v>Omsorgsbolig/sykehjem </c:v>
                </c:pt>
                <c:pt idx="4">
                  <c:v>Kommunal bolig</c:v>
                </c:pt>
                <c:pt idx="5">
                  <c:v>Annet </c:v>
                </c:pt>
              </c:strCache>
            </c:strRef>
          </c:cat>
          <c:val>
            <c:numRef>
              <c:f>'Ark1'!$B$2:$B$7</c:f>
              <c:numCache>
                <c:formatCode>0%</c:formatCode>
                <c:ptCount val="6"/>
                <c:pt idx="0">
                  <c:v>0.54626187525815784</c:v>
                </c:pt>
                <c:pt idx="1">
                  <c:v>0.10326311441553077</c:v>
                </c:pt>
                <c:pt idx="2">
                  <c:v>0.32486575795125977</c:v>
                </c:pt>
                <c:pt idx="3">
                  <c:v>1.6522098306484924E-3</c:v>
                </c:pt>
                <c:pt idx="4">
                  <c:v>5.5762081784386623E-3</c:v>
                </c:pt>
                <c:pt idx="5">
                  <c:v>1.8380834365964476E-2</c:v>
                </c:pt>
              </c:numCache>
            </c:numRef>
          </c:val>
          <c:extLst>
            <c:ext xmlns:c16="http://schemas.microsoft.com/office/drawing/2014/chart" uri="{C3380CC4-5D6E-409C-BE32-E72D297353CC}">
              <c16:uniqueId val="{00000000-EA1E-4105-9F30-AEA5CD9B520B}"/>
            </c:ext>
          </c:extLst>
        </c:ser>
        <c:dLbls>
          <c:showLegendKey val="0"/>
          <c:showVal val="0"/>
          <c:showCatName val="0"/>
          <c:showSerName val="0"/>
          <c:showPercent val="0"/>
          <c:showBubbleSize val="0"/>
        </c:dLbls>
        <c:gapWidth val="100"/>
        <c:overlap val="-1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000" b="0" i="0" u="none" strike="noStrike" kern="1200" baseline="0">
                <a:solidFill>
                  <a:schemeClr val="tx2">
                    <a:lumMod val="50000"/>
                  </a:schemeClr>
                </a:solidFill>
                <a:latin typeface="Arial" panose="020B0604020202020204" pitchFamily="34" charset="0"/>
                <a:ea typeface="+mn-ea"/>
                <a:cs typeface="Arial" panose="020B060402020202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3600" dirty="0" err="1"/>
              <a:t>Boligtype</a:t>
            </a:r>
            <a:endParaRPr lang="en-US" sz="3600" dirty="0"/>
          </a:p>
        </c:rich>
      </c:tx>
      <c:overlay val="0"/>
    </c:title>
    <c:autoTitleDeleted val="0"/>
    <c:plotArea>
      <c:layout>
        <c:manualLayout>
          <c:layoutTarget val="inner"/>
          <c:xMode val="edge"/>
          <c:yMode val="edge"/>
          <c:x val="0.17655883260718208"/>
          <c:y val="7.204889031843037E-2"/>
          <c:w val="0.73826149579980715"/>
          <c:h val="0.7889996783531682"/>
        </c:manualLayout>
      </c:layout>
      <c:barChart>
        <c:barDir val="bar"/>
        <c:grouping val="clustered"/>
        <c:varyColors val="0"/>
        <c:ser>
          <c:idx val="0"/>
          <c:order val="0"/>
          <c:tx>
            <c:strRef>
              <c:f>'Ark1'!$B$1</c:f>
              <c:strCache>
                <c:ptCount val="1"/>
                <c:pt idx="0">
                  <c:v>Boligtype</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Enebolig  </c:v>
                </c:pt>
                <c:pt idx="1">
                  <c:v>Rekkehus </c:v>
                </c:pt>
                <c:pt idx="2">
                  <c:v>Leilighet </c:v>
                </c:pt>
                <c:pt idx="3">
                  <c:v>Omsorgsbolig/sykehjem </c:v>
                </c:pt>
                <c:pt idx="4">
                  <c:v>Kommunal bolig</c:v>
                </c:pt>
                <c:pt idx="5">
                  <c:v>Annet </c:v>
                </c:pt>
              </c:strCache>
            </c:strRef>
          </c:cat>
          <c:val>
            <c:numRef>
              <c:f>'Ark1'!$B$2:$B$7</c:f>
              <c:numCache>
                <c:formatCode>0%</c:formatCode>
                <c:ptCount val="6"/>
                <c:pt idx="0">
                  <c:v>0.54626187525815784</c:v>
                </c:pt>
                <c:pt idx="1">
                  <c:v>0.10326311441553077</c:v>
                </c:pt>
                <c:pt idx="2">
                  <c:v>0.32486575795125977</c:v>
                </c:pt>
                <c:pt idx="3">
                  <c:v>1.6522098306484924E-3</c:v>
                </c:pt>
                <c:pt idx="4">
                  <c:v>5.5762081784386623E-3</c:v>
                </c:pt>
                <c:pt idx="5">
                  <c:v>1.8380834365964476E-2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3200" baseline="0" dirty="0" err="1"/>
              <a:t>Antall</a:t>
            </a:r>
            <a:r>
              <a:rPr lang="en-US" sz="3200" baseline="0" dirty="0"/>
              <a:t> </a:t>
            </a:r>
            <a:r>
              <a:rPr lang="en-US" sz="3200" baseline="0" dirty="0" err="1"/>
              <a:t>etasjer</a:t>
            </a:r>
            <a:endParaRPr lang="en-US" sz="3200" baseline="0" dirty="0"/>
          </a:p>
        </c:rich>
      </c:tx>
      <c:overlay val="0"/>
    </c:title>
    <c:autoTitleDeleted val="0"/>
    <c:plotArea>
      <c:layout>
        <c:manualLayout>
          <c:layoutTarget val="inner"/>
          <c:xMode val="edge"/>
          <c:yMode val="edge"/>
          <c:x val="0.17655883260718208"/>
          <c:y val="3.3451270504985524E-2"/>
          <c:w val="0.73826149579980715"/>
          <c:h val="0.8275972981666132"/>
        </c:manualLayout>
      </c:layout>
      <c:barChart>
        <c:barDir val="bar"/>
        <c:grouping val="clustered"/>
        <c:varyColors val="0"/>
        <c:ser>
          <c:idx val="0"/>
          <c:order val="0"/>
          <c:tx>
            <c:strRef>
              <c:f>'Ark1'!$B$1</c:f>
              <c:strCache>
                <c:ptCount val="1"/>
                <c:pt idx="0">
                  <c:v>Antall etasjer</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'Ark1'!$A$2:$A$3</c:f>
              <c:strCache>
                <c:ptCount val="2"/>
                <c:pt idx="0">
                  <c:v>På én etasje </c:v>
                </c:pt>
                <c:pt idx="1">
                  <c:v>Over flere etasjer </c:v>
                </c:pt>
              </c:strCache>
            </c:strRef>
          </c:cat>
          <c:val>
            <c:numRef>
              <c:f>'Ark1'!$B$2:$B$3</c:f>
              <c:numCache>
                <c:formatCode>0%</c:formatCode>
                <c:ptCount val="2"/>
                <c:pt idx="0">
                  <c:v>0.34373024236037936</c:v>
                </c:pt>
                <c:pt idx="1">
                  <c:v>0.6562697576396207</c:v>
                </c:pt>
              </c:numCache>
            </c:numRef>
          </c:val>
          <c:extLst>
            <c:ext xmlns:c16="http://schemas.microsoft.com/office/drawing/2014/chart" uri="{C3380CC4-5D6E-409C-BE32-E72D297353CC}">
              <c16:uniqueId val="{00000000-E4A7-4AF8-B009-95C7825B3A27}"/>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27290127931818"/>
          <c:y val="7.204889031843037E-2"/>
          <c:w val="0.58754742712767094"/>
          <c:h val="0.7889996783531682"/>
        </c:manualLayout>
      </c:layout>
      <c:barChart>
        <c:barDir val="bar"/>
        <c:grouping val="clustered"/>
        <c:varyColors val="0"/>
        <c:ser>
          <c:idx val="0"/>
          <c:order val="0"/>
          <c:tx>
            <c:strRef>
              <c:f>'Ark1'!$B$1</c:f>
              <c:strCache>
                <c:ptCount val="1"/>
                <c:pt idx="0">
                  <c:v>Kolonne1</c:v>
                </c:pt>
              </c:strCache>
            </c:strRef>
          </c:tx>
          <c:spPr>
            <a:solidFill>
              <a:srgbClr val="3D4A9A"/>
            </a:solidFill>
            <a:ln>
              <a:noFill/>
            </a:ln>
            <a:effectLst/>
            <a:scene3d>
              <a:camera prst="orthographicFront"/>
              <a:lightRig rig="threePt" dir="t"/>
            </a:scene3d>
          </c:spPr>
          <c:invertIfNegative val="0"/>
          <c:dLbls>
            <c:spPr>
              <a:noFill/>
              <a:ln>
                <a:noFill/>
              </a:ln>
              <a:effectLst/>
            </c:spPr>
            <c:txPr>
              <a:bodyPr anchorCtr="0"/>
              <a:lstStyle/>
              <a:p>
                <a:pPr algn="ctr">
                  <a:defRPr lang="en-US" sz="2400" b="0" i="0" u="none" strike="noStrike" kern="1200" baseline="0">
                    <a:solidFill>
                      <a:srgbClr val="535353"/>
                    </a:solidFill>
                    <a:latin typeface="Arial (Headings)"/>
                    <a:ea typeface="+mn-ea"/>
                    <a:cs typeface="Calibri" panose="020F050202020403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Bor i samme bolig </c:v>
                </c:pt>
                <c:pt idx="1">
                  <c:v>Bor i samme nabolag/område </c:v>
                </c:pt>
                <c:pt idx="2">
                  <c:v>Bor i samme kommune </c:v>
                </c:pt>
                <c:pt idx="3">
                  <c:v>Bor ikke i samme kommune </c:v>
                </c:pt>
                <c:pt idx="4">
                  <c:v>Har ikke nær familie/ nære venner </c:v>
                </c:pt>
                <c:pt idx="5">
                  <c:v>Ikke relevant for min situasjon </c:v>
                </c:pt>
              </c:strCache>
            </c:strRef>
          </c:cat>
          <c:val>
            <c:numRef>
              <c:f>'Ark1'!$B$2:$B$7</c:f>
              <c:numCache>
                <c:formatCode>0%</c:formatCode>
                <c:ptCount val="6"/>
                <c:pt idx="0">
                  <c:v>0.10285006195786865</c:v>
                </c:pt>
                <c:pt idx="1">
                  <c:v>0.24349442379182157</c:v>
                </c:pt>
                <c:pt idx="2">
                  <c:v>0.41222635274679886</c:v>
                </c:pt>
                <c:pt idx="3">
                  <c:v>0.21788517141676994</c:v>
                </c:pt>
                <c:pt idx="4">
                  <c:v>9.7067327550598922E-3</c:v>
                </c:pt>
                <c:pt idx="5">
                  <c:v>1.3837257331681124E-2</c:v>
                </c:pt>
              </c:numCache>
            </c:numRef>
          </c:val>
          <c:extLst>
            <c:ext xmlns:c16="http://schemas.microsoft.com/office/drawing/2014/chart" uri="{C3380CC4-5D6E-409C-BE32-E72D297353CC}">
              <c16:uniqueId val="{00000000-A698-4874-92B7-C6418012C9B5}"/>
            </c:ext>
          </c:extLst>
        </c:ser>
        <c:dLbls>
          <c:showLegendKey val="0"/>
          <c:showVal val="0"/>
          <c:showCatName val="0"/>
          <c:showSerName val="0"/>
          <c:showPercent val="0"/>
          <c:showBubbleSize val="0"/>
        </c:dLbls>
        <c:gapWidth val="150"/>
        <c:overlap val="-20"/>
        <c:axId val="232634464"/>
        <c:axId val="232634856"/>
      </c:barChart>
      <c:catAx>
        <c:axId val="232634464"/>
        <c:scaling>
          <c:orientation val="maxMin"/>
        </c:scaling>
        <c:delete val="0"/>
        <c:axPos val="l"/>
        <c:numFmt formatCode="General" sourceLinked="0"/>
        <c:majorTickMark val="out"/>
        <c:minorTickMark val="none"/>
        <c:tickLblPos val="nextTo"/>
        <c:txPr>
          <a:bodyPr/>
          <a:lstStyle/>
          <a:p>
            <a:pPr algn="ctr">
              <a:defRPr lang="en-US" sz="2200" b="0" i="0" u="none" strike="noStrike" kern="1200" baseline="0">
                <a:solidFill>
                  <a:srgbClr val="535353"/>
                </a:solidFill>
                <a:latin typeface="Arial (Headings)"/>
                <a:ea typeface="+mn-ea"/>
                <a:cs typeface="Calibri" panose="020F0502020204030204" pitchFamily="34" charset="0"/>
              </a:defRPr>
            </a:pPr>
            <a:endParaRPr lang="nb-NO"/>
          </a:p>
        </c:txPr>
        <c:crossAx val="232634856"/>
        <c:crosses val="autoZero"/>
        <c:auto val="1"/>
        <c:lblAlgn val="ctr"/>
        <c:lblOffset val="100"/>
        <c:noMultiLvlLbl val="0"/>
      </c:catAx>
      <c:valAx>
        <c:axId val="232634856"/>
        <c:scaling>
          <c:orientation val="minMax"/>
        </c:scaling>
        <c:delete val="1"/>
        <c:axPos val="t"/>
        <c:majorGridlines>
          <c:spPr>
            <a:ln>
              <a:noFill/>
            </a:ln>
          </c:spPr>
        </c:majorGridlines>
        <c:numFmt formatCode="0%" sourceLinked="1"/>
        <c:majorTickMark val="out"/>
        <c:minorTickMark val="none"/>
        <c:tickLblPos val="nextTo"/>
        <c:crossAx val="232634464"/>
        <c:crosses val="autoZero"/>
        <c:crossBetween val="between"/>
      </c:valAx>
      <c:spPr>
        <a:scene3d>
          <a:camera prst="orthographicFront"/>
          <a:lightRig rig="threePt" dir="t"/>
        </a:scene3d>
        <a:sp3d>
          <a:bevelT w="50800"/>
        </a:sp3d>
      </c:spPr>
    </c:plotArea>
    <c:plotVisOnly val="1"/>
    <c:dispBlanksAs val="gap"/>
    <c:showDLblsOverMax val="0"/>
  </c:chart>
  <c:spPr>
    <a:ln w="12700">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rawings/_rels/drawing2.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rawings/_rels/drawing3.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rawings/_rels/drawing4.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png"/></Relationships>
</file>

<file path=ppt/drawings/_rels/drawing5.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rawings/_rels/drawing6.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0.03381</cdr:x>
      <cdr:y>0</cdr:y>
    </cdr:from>
    <cdr:to>
      <cdr:x>0.16113</cdr:x>
      <cdr:y>0.14831</cdr:y>
    </cdr:to>
    <cdr:pic>
      <cdr:nvPicPr>
        <cdr:cNvPr id="3" name="Graphic 2" descr="Cake with solid fill">
          <a:extLst xmlns:a="http://schemas.openxmlformats.org/drawingml/2006/main">
            <a:ext uri="{FF2B5EF4-FFF2-40B4-BE49-F238E27FC236}">
              <a16:creationId xmlns:a16="http://schemas.microsoft.com/office/drawing/2014/main" id="{02B24F09-85AB-4A96-B041-CD829E83A3B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91188" y="0"/>
          <a:ext cx="720000" cy="7200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0.00797</cdr:x>
      <cdr:y>0</cdr:y>
    </cdr:from>
    <cdr:to>
      <cdr:x>0.14592</cdr:x>
      <cdr:y>0.1521</cdr:y>
    </cdr:to>
    <cdr:pic>
      <cdr:nvPicPr>
        <cdr:cNvPr id="3" name="Grafikk 13" descr="Kjønn">
          <a:extLst xmlns:a="http://schemas.openxmlformats.org/drawingml/2006/main">
            <a:ext uri="{FF2B5EF4-FFF2-40B4-BE49-F238E27FC236}">
              <a16:creationId xmlns:a16="http://schemas.microsoft.com/office/drawing/2014/main" id="{3FF0B3EA-550D-7C4F-A03E-AE6D4915A8A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5059" y="0"/>
          <a:ext cx="780126" cy="720000"/>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0.12732</cdr:x>
      <cdr:y>0.14831</cdr:y>
    </cdr:to>
    <cdr:pic>
      <cdr:nvPicPr>
        <cdr:cNvPr id="3" name="Graphic 2" descr="Marker with solid fill">
          <a:extLst xmlns:a="http://schemas.openxmlformats.org/drawingml/2006/main">
            <a:ext uri="{FF2B5EF4-FFF2-40B4-BE49-F238E27FC236}">
              <a16:creationId xmlns:a16="http://schemas.microsoft.com/office/drawing/2014/main" id="{22312035-1045-42D3-9717-4F5D5995FF7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0" y="0"/>
          <a:ext cx="720000" cy="720000"/>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0.07435</cdr:x>
      <cdr:y>0</cdr:y>
    </cdr:from>
    <cdr:to>
      <cdr:x>0.20411</cdr:x>
      <cdr:y>0.1842</cdr:y>
    </cdr:to>
    <cdr:pic>
      <cdr:nvPicPr>
        <cdr:cNvPr id="3" name="Plassholder for innhold 21" descr="Styrerom med heldekkende fyll">
          <a:extLst xmlns:a="http://schemas.openxmlformats.org/drawingml/2006/main">
            <a:ext uri="{FF2B5EF4-FFF2-40B4-BE49-F238E27FC236}">
              <a16:creationId xmlns:a16="http://schemas.microsoft.com/office/drawing/2014/main" id="{6DC62E99-9028-6F69-7B13-79AFFE294B5D}"/>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523933" y="0"/>
          <a:ext cx="914400" cy="914400"/>
        </a:xfrm>
        <a:prstGeom xmlns:a="http://schemas.openxmlformats.org/drawingml/2006/main" prst="rect">
          <a:avLst/>
        </a:prstGeom>
        <a:ln xmlns:a="http://schemas.openxmlformats.org/drawingml/2006/main" w="12700">
          <a:miter lim="400000"/>
        </a:ln>
        <a:extLst xmlns:a="http://schemas.openxmlformats.org/drawingml/2006/main">
          <a:ext uri="{C572A759-6A51-4108-AA02-DFA0A04FC94B}">
            <ma14:wrappingTextBoxFlag xmlns:lc="http://schemas.openxmlformats.org/drawingml/2006/lockedCanvas" xmlns:ma14="http://schemas.microsoft.com/office/mac/drawingml/2011/main" xmlns="" xmlns:p="http://schemas.openxmlformats.org/presentationml/2006/main" xmlns:r="http://schemas.openxmlformats.org/officeDocument/2006/relationships" val="1"/>
          </a:ext>
        </a:extLst>
      </cdr:spPr>
    </cdr:pic>
  </cdr:relSizeAnchor>
</c:userShapes>
</file>

<file path=ppt/drawings/drawing5.xml><?xml version="1.0" encoding="utf-8"?>
<c:userShapes xmlns:c="http://schemas.openxmlformats.org/drawingml/2006/chart">
  <cdr:relSizeAnchor xmlns:cdr="http://schemas.openxmlformats.org/drawingml/2006/chartDrawing">
    <cdr:from>
      <cdr:x>0.06656</cdr:x>
      <cdr:y>0.00991</cdr:y>
    </cdr:from>
    <cdr:to>
      <cdr:x>0.19542</cdr:x>
      <cdr:y>0.16842</cdr:y>
    </cdr:to>
    <cdr:pic>
      <cdr:nvPicPr>
        <cdr:cNvPr id="2" name="Plassholder for innhold 17" descr="Adressebok med heldekkende fyll">
          <a:extLst xmlns:a="http://schemas.openxmlformats.org/drawingml/2006/main">
            <a:ext uri="{FF2B5EF4-FFF2-40B4-BE49-F238E27FC236}">
              <a16:creationId xmlns:a16="http://schemas.microsoft.com/office/drawing/2014/main" id="{F371B898-4A78-CAA4-2F65-352D0960B1FA}"/>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72300" y="48379"/>
          <a:ext cx="914400" cy="773771"/>
        </a:xfrm>
        <a:prstGeom xmlns:a="http://schemas.openxmlformats.org/drawingml/2006/main" prst="rect">
          <a:avLst/>
        </a:prstGeom>
        <a:ln xmlns:a="http://schemas.openxmlformats.org/drawingml/2006/main" w="12700">
          <a:miter lim="400000"/>
        </a:ln>
        <a:extLst xmlns:a="http://schemas.openxmlformats.org/drawingml/2006/main">
          <a:ext uri="{C572A759-6A51-4108-AA02-DFA0A04FC94B}">
            <ma14:wrappingTextBoxFlag xmlns:lc="http://schemas.openxmlformats.org/drawingml/2006/lockedCanvas" xmlns:ma14="http://schemas.microsoft.com/office/mac/drawingml/2011/main" xmlns="" xmlns:p="http://schemas.openxmlformats.org/presentationml/2006/main" xmlns:r="http://schemas.openxmlformats.org/officeDocument/2006/relationships" val="1"/>
          </a:ext>
        </a:extLst>
      </cdr:spPr>
    </cdr:pic>
  </cdr:relSizeAnchor>
</c:userShapes>
</file>

<file path=ppt/drawings/drawing6.xml><?xml version="1.0" encoding="utf-8"?>
<c:userShapes xmlns:c="http://schemas.openxmlformats.org/drawingml/2006/chart">
  <cdr:relSizeAnchor xmlns:cdr="http://schemas.openxmlformats.org/drawingml/2006/chartDrawing">
    <cdr:from>
      <cdr:x>0.06341</cdr:x>
      <cdr:y>0</cdr:y>
    </cdr:from>
    <cdr:to>
      <cdr:x>0.19227</cdr:x>
      <cdr:y>0.18403</cdr:y>
    </cdr:to>
    <cdr:pic>
      <cdr:nvPicPr>
        <cdr:cNvPr id="2" name="Plassholder for innhold 8" descr="Arkitektur med heldekkende fyll">
          <a:extLst xmlns:a="http://schemas.openxmlformats.org/drawingml/2006/main">
            <a:ext uri="{FF2B5EF4-FFF2-40B4-BE49-F238E27FC236}">
              <a16:creationId xmlns:a16="http://schemas.microsoft.com/office/drawing/2014/main" id="{FBC0206B-B9BA-5F56-D314-F468397EEFB2}"/>
            </a:ext>
          </a:extLst>
        </cdr:cNvPr>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449999" y="0"/>
          <a:ext cx="914400" cy="914400"/>
        </a:xfrm>
        <a:prstGeom xmlns:a="http://schemas.openxmlformats.org/drawingml/2006/main" prst="rect">
          <a:avLst/>
        </a:prstGeom>
        <a:ln xmlns:a="http://schemas.openxmlformats.org/drawingml/2006/main" w="12700">
          <a:miter lim="400000"/>
        </a:ln>
        <a:extLst xmlns:a="http://schemas.openxmlformats.org/drawingml/2006/main">
          <a:ext uri="{C572A759-6A51-4108-AA02-DFA0A04FC94B}">
            <ma14:wrappingTextBoxFlag xmlns:lc="http://schemas.openxmlformats.org/drawingml/2006/lockedCanvas" xmlns:r="http://schemas.openxmlformats.org/officeDocument/2006/relationships" xmlns:p="http://schemas.openxmlformats.org/presentationml/2006/main" xmlns="" xmlns:ma14="http://schemas.microsoft.com/office/mac/drawingml/2011/main" val="1"/>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79A362-5BC1-40F1-8026-5D409656F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3FD9C9-BF1E-48E9-9B7D-71969D045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D3ABE-2AEA-4050-967E-BFCA7444A378}" type="datetimeFigureOut">
              <a:rPr lang="en-US" smtClean="0"/>
              <a:t>1/27/2025</a:t>
            </a:fld>
            <a:endParaRPr lang="en-US"/>
          </a:p>
        </p:txBody>
      </p:sp>
      <p:sp>
        <p:nvSpPr>
          <p:cNvPr id="4" name="Footer Placeholder 3">
            <a:extLst>
              <a:ext uri="{FF2B5EF4-FFF2-40B4-BE49-F238E27FC236}">
                <a16:creationId xmlns:a16="http://schemas.microsoft.com/office/drawing/2014/main" id="{FD3C9E56-8CC6-4DB4-85A5-61295AAEA7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D34E885-3815-4A24-9EF2-1066DA2758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1942AD-42F9-43D9-B54C-7E8F9E307E7A}" type="slidenum">
              <a:rPr lang="en-US" smtClean="0"/>
              <a:t>‹#›</a:t>
            </a:fld>
            <a:endParaRPr lang="en-US"/>
          </a:p>
        </p:txBody>
      </p:sp>
    </p:spTree>
    <p:extLst>
      <p:ext uri="{BB962C8B-B14F-4D97-AF65-F5344CB8AC3E}">
        <p14:creationId xmlns:p14="http://schemas.microsoft.com/office/powerpoint/2010/main" val="10822749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55:18.056"/>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33:47.93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1690 1,'0'2,"-2"3,-15 15,-22 17,-19 14,-29 19,-23 18,-21 10,-27 16,1-3,4 2,-8 7,0-4,14-13,29-22,33-22,28-22,24-14,18-11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33:50.556"/>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1,'0'2,"6"17,20 35,29 40,65 52,44 34,6-6,18 6,-15-11,-25-17,-31-20,-32-28,-32-31,-24-25,-17-21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55:28.7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1291,'0'2,"9"13,10 15,18 22,10 13,13 13,4 5,-6-9,-8-7,-12-14,-12-18,-9-16,2-33,16-47,27-57,42-66,26-23,33-37,18-6,7 15,-8 31,-30 43,-39 47,-37 43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09:39:59.25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1690 1,'0'2,"-2"3,-15 15,-22 17,-19 14,-29 19,-23 18,-21 10,-27 16,1-3,4 2,-8 7,0-4,14-13,29-22,33-22,28-22,24-14,18-11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19T09:39:59.255"/>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1,'0'2,"6"17,20 35,29 40,65 52,44 34,6-6,18 6,-15-11,-25-17,-31-20,-32-28,-32-31,-24-25,-17-21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08:29:01.75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483 71,'-3'0,"0"1,-4 2,-10 5,-6 7,-6 5,-4 3,3 0,6-2,7-3,4-4,5-3,1-2,4-1,2-1,-1-1,-1 1,-2-2,2 0,-2 1,0 0,-1-1,0 0,2-1,-2 0,2 1,1-1,2-1,9-5,14-2,19-9,25-5,31-10,6-2,6-4,0-3,-8 3,-11 0,-18 6,-20 6,-15 6,-12 5,-10 6,-10 4,-10 7,-12 8,-4 4,-15 10,-13 9,-17 7,-12 9,-9 3,-7 2,-20 15,3-1,15-10,16-8,13-9,9-8,17-8,13-9,9-7,9-4,5-4,2-2,4-1,7-5,21-10,43-14,43-15,38-12,15-5,-5 1,-6 1,-8 1,-16 2,-21 5,-18 6,-16 7,-13 4,-11 6,-13 7,-11 6,-14 5,-8 7,-8 3,-12 9,-27 16,-10 8,-18 8,-27 17,-20 9,-8 8,9-6,3-4,0-1,-2-1,0 0,4-5,12-7,21-13,19-9,19-7,14-8,7-5,8-3,4-2,3-4,3-2,1-2,6-1,11-8,9-6,22-10,22-7,36-10,28-9,23-6,21-2,9-4,-2 0,-10 2,-24 6,-26 9,-22 9,-16 4,-17 8,-23 7,-17 6,-14 6,-9 4,-7 2,-4 4,-3 0,-7 6,-15 9,-11 6,-23 11,-23 13,-27 14,-34 14,-4 2,-13 5,-8 0,5 0,0-1,20-9,12-6,6-1,1-2,17-6,10-7,20-9,16-10,20-8,14-8,14-7,10-6,19-10,9-3,32-15,36-15,34-13,31-11,12-7,25-10,7-2,17-9,6-2,-15 5,10-1,7 2,-10 6,-29 13,-41 16,-45 17,-40 17,-40 16,-32 14,-27 18,-13 8,-19 11,-25 13,-23 15,-3 1,-8 5,-13 6,-11 2,-11 5,13-6,4-7,9-6,17-10,19-11,28-12,24-16,21-9,12-9,14-5,10-6,10-3,21-7,43-14,17-7,33-14,41-14,31-12,38-15,-8-2,-5 3,-17 5,-30 8,-35 13,-43 17,-35 15,-31 12,-19 9,-12 7,-11 4,-2 2,-3 2,-5 5,-5 4,-16 12,-19 11,-23 12,-24 15,-26 10,-20 8,-14 5,-21 8,2-2,14-8,25-14,35-19,32-13,26-14,25-12,15-7,19-9,18-7,12-2,20-9,56-17,54-18,28-11,6-3,-18 6,-23 7,-39 12,-28 11,-28 9,-26 10,-21 9,-18 8,-18 12,-12 6,-15 10,-12 9,-22 9,-11 5,-2-2,3-1,6-5,14-9,20-10,18-11,17-9,12-6,25-9,33-11,27-10,22-7,9-4,10-4,1 0,-8 2,-20 9,-23 7,-24 7,-18 8,-17 4,-6 4,-9 3,-7 3,-8 8,-10 8,-16 10,-6 3,-4 2,-4 2,-4-2,5 0,6-6,5-4,8-4,9-6,5-4,7-3,5-4,5-3,4-1,3-2,11-5,17-7,13-6,3 1,-3 0,-5 3,-7 2,-4 3,-7 4,-7 2,-5 3,-3 1,-2 2,-4 3,-1 4,-3 3,-3 2,-3 3,-9 1,-1 0,-7 1,-1 2,0-1,4-2,4-3,5-4,7-2,2-2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1:42:19.01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4 6,'1'0,"2"0,4 0,16 0,20 0,8 0,20 0,13 0,11 0,14 0,-3 0,0 0,-2 0,3 0,2 0,-14 0,-14 0,-4 2,-2 1,0 0,-10 0,-3-2,-2 0,4 0,-1-1,-2 0,-5 0,-5 0,1 0,2 0,-2-1,0 1,-3 0,1 0,-8 0,-3 0,0 0,4 0,7 0,15 3,0 0,7-1,-7 1,-6-2,-8 0,-11 0,-6-1,-8 0,-3 0,1 0,-3 0,-2 0,-3-1,0 1,4 0,-1-1,-2 0,5-1,4 1,-1 0,-3 1,0 0,-2 0,4 0,-1 0,-2 0,-1 0,-3 0,-3 0,-3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1:45:44.71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4 6,'1'0,"2"0,4 0,16 0,20 0,8 0,20 0,13 0,11 0,14 0,-3 0,0 0,-2 0,3 0,2 0,-14 0,-14 0,-4 2,-2 1,0 0,-10 0,-3-2,-2 0,4 0,-1-1,-2 0,-5 0,-5 0,1 0,2 0,-2-1,0 1,-3 0,1 0,-8 0,-3 0,0 0,4 0,7 0,15 3,0 0,7-1,-7 1,-6-2,-8 0,-11 0,-6-1,-8 0,-3 0,1 0,-3 0,-2 0,-3-1,0 1,4 0,-1-1,-2 0,5-1,4 1,-1 0,-3 1,0 0,-2 0,4 0,-1 0,-2 0,-1 0,-3 0,-3 0,-3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33:26.76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44,'2'0,"13"0,35-4,48-1,40 1,27 0,43 1,17 2,29-4,7 0,-7 1,-9 0,-11 2,27 0,21 2,-10-1,33 2,19-1,-1 0,-28 0,-40 0,-48 0,-52 2,-51 1,-41-1,-28 1,-16 1,3 1,0 0,-3-1,-4-2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8T07:33:30.65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1291,'0'2,"9"13,10 15,18 22,10 13,13 13,4 5,-6-9,-8-7,-12-14,-12-18,-9-16,2-33,16-47,27-57,42-66,26-23,33-37,18-6,7 15,-8 31,-30 43,-39 47,-37 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1143000" y="685800"/>
            <a:ext cx="4572000" cy="3429000"/>
          </a:xfrm>
          <a:prstGeom prst="rect">
            <a:avLst/>
          </a:prstGeom>
        </p:spPr>
        <p:txBody>
          <a:bodyPr/>
          <a:lstStyle/>
          <a:p>
            <a:endParaRPr/>
          </a:p>
        </p:txBody>
      </p:sp>
      <p:sp>
        <p:nvSpPr>
          <p:cNvPr id="207" name="Shape 2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71461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48719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29217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nb-NO" dirty="0"/>
          </a:p>
        </p:txBody>
      </p:sp>
    </p:spTree>
    <p:extLst>
      <p:ext uri="{BB962C8B-B14F-4D97-AF65-F5344CB8AC3E}">
        <p14:creationId xmlns:p14="http://schemas.microsoft.com/office/powerpoint/2010/main" val="2183775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3439-BB93-0AF2-811D-5CEDB3DDA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EB005-4D1D-F84C-9E19-A0B676B8AA8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8A8428D-DCAA-38CD-053A-3C1B007A46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80520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A5AD5-4EE5-CF8E-AFDB-309ECEEC6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DBFD2-DD9E-8D85-294B-2E67FE1CA0B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D3874F6-9BB8-E4A9-C602-EBDF145AC9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88319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384A9-460A-8F74-C6CC-15FAC6CEB0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A0443-91A2-D551-FAD0-CE9D587F3D7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D142B31-5125-116C-FFDE-CFA6A3C928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1761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45740-F1DC-282F-FAA2-E2C906CE6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F3741-4C8B-752F-A127-69598996347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17DD05D-A791-E7F0-187B-1A3F275A8E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78889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493B7-B9C1-9018-DE1F-2AC40C9D5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F5A668-8369-B54C-1459-3E6E688B0C5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9B4F3CB-C17F-B353-EDCD-20053A74A2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3683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40B83-7B2C-8AEA-CF58-44F15B1D7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D8F72-9797-277A-5CAA-9DEB4491B6B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EC6868A-3FFC-70EF-AAC4-51EDCDAD7A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8612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48EDB-8110-0680-CDD1-453923A3F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A3B8DA-7158-4CF1-8F3D-BA1764BE59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F332A44-C036-18B8-6E76-086D0E5E96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15286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509AC-0F5B-403B-3880-FA2E03612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90728-2232-709F-44A7-F0431B45750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60A7812-C17B-6DDF-FDF8-21103868B1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723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201645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504774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97839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pPr marL="342900" indent="-342900">
              <a:buFont typeface="Arial" panose="020B0604020202020204" pitchFamily="34" charset="0"/>
              <a:buChar char="•"/>
            </a:pPr>
            <a:r>
              <a:rPr lang="nb-NO"/>
              <a:t>Noen liker denne, noen liker den ikke </a:t>
            </a:r>
          </a:p>
        </p:txBody>
      </p:sp>
    </p:spTree>
    <p:extLst>
      <p:ext uri="{BB962C8B-B14F-4D97-AF65-F5344CB8AC3E}">
        <p14:creationId xmlns:p14="http://schemas.microsoft.com/office/powerpoint/2010/main" val="43685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410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07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48937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698556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771969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546497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3_Title">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8000">
                <a:solidFill>
                  <a:srgbClr val="FFFFFF"/>
                </a:solidFill>
                <a:latin typeface="Arial" panose="020B0604020202020204" pitchFamily="34" charset="0"/>
                <a:cs typeface="Arial" panose="020B0604020202020204" pitchFamily="34" charset="0"/>
              </a:defRPr>
            </a:lvl1pPr>
          </a:lstStyle>
          <a:p>
            <a:endParaRPr dirty="0"/>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2975466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540273"/>
            <a:ext cx="10448546" cy="485289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6" name="Plassholder for innhold 2"/>
          <p:cNvSpPr>
            <a:spLocks noGrp="1"/>
          </p:cNvSpPr>
          <p:nvPr>
            <p:ph idx="11" hasCustomPrompt="1"/>
          </p:nvPr>
        </p:nvSpPr>
        <p:spPr>
          <a:xfrm>
            <a:off x="12106657" y="2546431"/>
            <a:ext cx="10942320" cy="484989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389139" y="7760425"/>
            <a:ext cx="10448546" cy="485289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8" name="Plassholder for innhold 2"/>
          <p:cNvSpPr>
            <a:spLocks noGrp="1"/>
          </p:cNvSpPr>
          <p:nvPr>
            <p:ph idx="13" hasCustomPrompt="1"/>
          </p:nvPr>
        </p:nvSpPr>
        <p:spPr>
          <a:xfrm>
            <a:off x="12093718" y="7766512"/>
            <a:ext cx="10942320" cy="484989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3" name="Text Placeholder 9">
            <a:extLst>
              <a:ext uri="{FF2B5EF4-FFF2-40B4-BE49-F238E27FC236}">
                <a16:creationId xmlns:a16="http://schemas.microsoft.com/office/drawing/2014/main" id="{55D660F5-6433-F229-EE9B-7C3F5CA867F6}"/>
              </a:ext>
            </a:extLst>
          </p:cNvPr>
          <p:cNvSpPr>
            <a:spLocks noGrp="1"/>
          </p:cNvSpPr>
          <p:nvPr>
            <p:ph type="body" sz="quarter" idx="14"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355817648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560142"/>
            <a:ext cx="7095852" cy="488238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6" name="Plassholder for innhold 2"/>
          <p:cNvSpPr>
            <a:spLocks noGrp="1"/>
          </p:cNvSpPr>
          <p:nvPr>
            <p:ph idx="11" hasCustomPrompt="1"/>
          </p:nvPr>
        </p:nvSpPr>
        <p:spPr>
          <a:xfrm>
            <a:off x="8671132" y="2568379"/>
            <a:ext cx="7046976" cy="4879365"/>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7" name="Plassholder for innhold 2"/>
          <p:cNvSpPr>
            <a:spLocks noGrp="1"/>
          </p:cNvSpPr>
          <p:nvPr>
            <p:ph idx="12" hasCustomPrompt="1"/>
          </p:nvPr>
        </p:nvSpPr>
        <p:spPr>
          <a:xfrm>
            <a:off x="1402079" y="2560142"/>
            <a:ext cx="7046976" cy="488238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8" name="Plassholder for innhold 2"/>
          <p:cNvSpPr>
            <a:spLocks noGrp="1"/>
          </p:cNvSpPr>
          <p:nvPr>
            <p:ph idx="13" hasCustomPrompt="1"/>
          </p:nvPr>
        </p:nvSpPr>
        <p:spPr>
          <a:xfrm>
            <a:off x="15940186" y="7671521"/>
            <a:ext cx="7095852" cy="496803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9" name="Plassholder for innhold 2"/>
          <p:cNvSpPr>
            <a:spLocks noGrp="1"/>
          </p:cNvSpPr>
          <p:nvPr>
            <p:ph idx="14" hasCustomPrompt="1"/>
          </p:nvPr>
        </p:nvSpPr>
        <p:spPr>
          <a:xfrm>
            <a:off x="8671132" y="7679759"/>
            <a:ext cx="7046976" cy="496496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10" name="Plassholder for innhold 2"/>
          <p:cNvSpPr>
            <a:spLocks noGrp="1"/>
          </p:cNvSpPr>
          <p:nvPr>
            <p:ph idx="15" hasCustomPrompt="1"/>
          </p:nvPr>
        </p:nvSpPr>
        <p:spPr>
          <a:xfrm>
            <a:off x="1402079" y="7671521"/>
            <a:ext cx="7046976" cy="496803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3" name="Text Placeholder 9">
            <a:extLst>
              <a:ext uri="{FF2B5EF4-FFF2-40B4-BE49-F238E27FC236}">
                <a16:creationId xmlns:a16="http://schemas.microsoft.com/office/drawing/2014/main" id="{2BCE005A-9487-8A3E-0CFA-09A2C0E60A45}"/>
              </a:ext>
            </a:extLst>
          </p:cNvPr>
          <p:cNvSpPr>
            <a:spLocks noGrp="1"/>
          </p:cNvSpPr>
          <p:nvPr>
            <p:ph type="body" sz="quarter" idx="16"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267355527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800">
                <a:solidFill>
                  <a:schemeClr val="bg2">
                    <a:lumMod val="25000"/>
                  </a:schemeClr>
                </a:solidFill>
                <a:latin typeface="Arial" panose="020B0604020202020204" pitchFamily="34" charset="0"/>
                <a:cs typeface="Arial" panose="020B0604020202020204" pitchFamily="34" charset="0"/>
              </a:defRPr>
            </a:lvl1pPr>
          </a:lstStyle>
          <a:p>
            <a:r>
              <a:rPr dirty="0"/>
              <a:t>Title Text</a:t>
            </a:r>
          </a:p>
        </p:txBody>
      </p:sp>
      <p:sp>
        <p:nvSpPr>
          <p:cNvPr id="5" name="Plassholder for innhold 2"/>
          <p:cNvSpPr>
            <a:spLocks noGrp="1"/>
          </p:cNvSpPr>
          <p:nvPr>
            <p:ph idx="10" hasCustomPrompt="1"/>
          </p:nvPr>
        </p:nvSpPr>
        <p:spPr>
          <a:xfrm>
            <a:off x="1402078" y="2639291"/>
            <a:ext cx="21633959" cy="9871364"/>
          </a:xfrm>
        </p:spPr>
        <p:txBody>
          <a:bodyPr>
            <a:normAutofit/>
          </a:bodyPr>
          <a:lstStyle>
            <a:lvl1pPr marL="635000" indent="-635000">
              <a:spcBef>
                <a:spcPts val="1800"/>
              </a:spcBef>
              <a:spcAft>
                <a:spcPts val="600"/>
              </a:spcAft>
              <a:buClr>
                <a:srgbClr val="3D4A9A"/>
              </a:buClr>
              <a:buSzPct val="150000"/>
              <a:buFont typeface="Arial" panose="020B0604020202020204" pitchFamily="34" charset="0"/>
              <a:buChar char="•"/>
              <a:defRPr sz="3600">
                <a:solidFill>
                  <a:schemeClr val="bg2">
                    <a:lumMod val="25000"/>
                  </a:schemeClr>
                </a:solidFill>
                <a:latin typeface="Arial" panose="020B0604020202020204" pitchFamily="34" charset="0"/>
                <a:cs typeface="Arial" panose="020B0604020202020204" pitchFamily="34" charset="0"/>
              </a:defRPr>
            </a:lvl1pPr>
            <a:lvl2pPr marL="1270000" indent="-635000">
              <a:spcBef>
                <a:spcPts val="1200"/>
              </a:spcBef>
              <a:spcAft>
                <a:spcPts val="600"/>
              </a:spcAft>
              <a:buClr>
                <a:srgbClr val="404A9A"/>
              </a:buClr>
              <a:buSzPct val="100000"/>
              <a:buFont typeface="Courier New" panose="02070309020205020404" pitchFamily="49" charset="0"/>
              <a:buChar char="o"/>
              <a:defRPr sz="3200">
                <a:solidFill>
                  <a:schemeClr val="bg2">
                    <a:lumMod val="25000"/>
                  </a:schemeClr>
                </a:solidFill>
                <a:latin typeface="Arial" panose="020B0604020202020204" pitchFamily="34" charset="0"/>
                <a:cs typeface="Arial" panose="020B0604020202020204" pitchFamily="34" charset="0"/>
              </a:defRPr>
            </a:lvl2pPr>
            <a:lvl3pPr marL="1905000" indent="-635000">
              <a:spcBef>
                <a:spcPts val="1200"/>
              </a:spcBef>
              <a:spcAft>
                <a:spcPts val="600"/>
              </a:spcAft>
              <a:buClr>
                <a:srgbClr val="A19487"/>
              </a:buClr>
              <a:buSzPct val="150000"/>
              <a:buFont typeface="Arial" panose="020B0604020202020204" pitchFamily="34" charset="0"/>
              <a:buChar char="•"/>
              <a:defRPr sz="2800">
                <a:solidFill>
                  <a:schemeClr val="bg2">
                    <a:lumMod val="25000"/>
                  </a:schemeClr>
                </a:solidFill>
                <a:latin typeface="Arial" panose="020B0604020202020204" pitchFamily="34" charset="0"/>
                <a:cs typeface="Arial" panose="020B0604020202020204" pitchFamily="34" charset="0"/>
              </a:defRPr>
            </a:lvl3pPr>
            <a:lvl4pPr marL="2540000" indent="-635000">
              <a:spcBef>
                <a:spcPts val="1200"/>
              </a:spcBef>
              <a:spcAft>
                <a:spcPts val="600"/>
              </a:spcAft>
              <a:buClr>
                <a:srgbClr val="A19487"/>
              </a:buClr>
              <a:buSzPct val="80000"/>
              <a:buFont typeface="Courier New" panose="02070309020205020404" pitchFamily="49" charset="0"/>
              <a:buChar char="o"/>
              <a:defRPr sz="2400">
                <a:solidFill>
                  <a:schemeClr val="bg2">
                    <a:lumMod val="25000"/>
                  </a:schemeClr>
                </a:solidFill>
                <a:latin typeface="Arial" panose="020B0604020202020204" pitchFamily="34" charset="0"/>
                <a:cs typeface="Arial" panose="020B0604020202020204" pitchFamily="34" charset="0"/>
              </a:defRPr>
            </a:lvl4pPr>
          </a:lstStyle>
          <a:p>
            <a:r>
              <a:rPr lang="en-US" dirty="0"/>
              <a:t>Body Level One</a:t>
            </a:r>
          </a:p>
          <a:p>
            <a:pPr lvl="1"/>
            <a:r>
              <a:rPr lang="en-US" dirty="0"/>
              <a:t>Body Level Two</a:t>
            </a:r>
          </a:p>
          <a:p>
            <a:pPr lvl="2"/>
            <a:r>
              <a:rPr lang="en-US" dirty="0"/>
              <a:t>Body Level Three</a:t>
            </a:r>
          </a:p>
          <a:p>
            <a:pPr lvl="3"/>
            <a:r>
              <a:rPr lang="en-US" dirty="0"/>
              <a:t>Body Level Four</a:t>
            </a:r>
          </a:p>
        </p:txBody>
      </p:sp>
    </p:spTree>
    <p:extLst>
      <p:ext uri="{BB962C8B-B14F-4D97-AF65-F5344CB8AC3E}">
        <p14:creationId xmlns:p14="http://schemas.microsoft.com/office/powerpoint/2010/main" val="1025309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39291"/>
            <a:ext cx="12935713"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4502383" y="2645387"/>
            <a:ext cx="8546593"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411839635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0100325" y="2626013"/>
            <a:ext cx="12935713"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chemeClr val="accent1"/>
              </a:buCl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402079" y="2626013"/>
            <a:ext cx="8546593"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chemeClr val="accent1"/>
              </a:buCl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7" name="Shape 54"/>
          <p:cNvSpPr txBox="1">
            <a:spLocks/>
          </p:cNvSpPr>
          <p:nvPr userDrawn="1"/>
        </p:nvSpPr>
        <p:spPr>
          <a:xfrm>
            <a:off x="22825605" y="12950190"/>
            <a:ext cx="102656" cy="379591"/>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endParaRPr lang="nb-NO"/>
          </a:p>
        </p:txBody>
      </p:sp>
    </p:spTree>
    <p:extLst>
      <p:ext uri="{BB962C8B-B14F-4D97-AF65-F5344CB8AC3E}">
        <p14:creationId xmlns:p14="http://schemas.microsoft.com/office/powerpoint/2010/main" val="8855818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39291"/>
            <a:ext cx="10448546"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2106657" y="2645387"/>
            <a:ext cx="10942320"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350070410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745342"/>
            <a:ext cx="7095852"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8671132" y="2753580"/>
            <a:ext cx="7046976"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7" name="Plassholder for innhold 2"/>
          <p:cNvSpPr>
            <a:spLocks noGrp="1"/>
          </p:cNvSpPr>
          <p:nvPr>
            <p:ph idx="12" hasCustomPrompt="1"/>
          </p:nvPr>
        </p:nvSpPr>
        <p:spPr>
          <a:xfrm>
            <a:off x="1402079" y="2745342"/>
            <a:ext cx="7046976"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148941976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Tree>
    <p:extLst>
      <p:ext uri="{BB962C8B-B14F-4D97-AF65-F5344CB8AC3E}">
        <p14:creationId xmlns:p14="http://schemas.microsoft.com/office/powerpoint/2010/main" val="1093551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41946"/>
            <a:ext cx="10448546" cy="5571325"/>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12106657" y="2645387"/>
            <a:ext cx="10942320" cy="556788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402078" y="8441871"/>
            <a:ext cx="21633959" cy="4261758"/>
          </a:xfrm>
        </p:spPr>
        <p:txBody>
          <a:bodyPr>
            <a:normAutofit/>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CD1D84"/>
              </a:buClr>
              <a:buSzPct val="125000"/>
              <a:buFont typeface="Arial" panose="020B0604020202020204" pitchFamily="34" charset="0"/>
              <a:buChar cha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rgbClr val="A19487"/>
              </a:buClr>
              <a:buSzPct val="125000"/>
              <a:buFont typeface="Arial" panose="020B0604020202020204" pitchFamily="34" charset="0"/>
              <a:buChar cha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buClr>
                <a:srgbClr val="A19487"/>
              </a:buClr>
              <a:buSzPct val="125000"/>
              <a:buFont typeface="Arial" panose="020B0604020202020204" pitchFamily="34" charset="0"/>
              <a:buChar char="•"/>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100539433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639291"/>
            <a:ext cx="10448546" cy="49698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12106657" y="2645387"/>
            <a:ext cx="10942320" cy="496675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389139" y="7791713"/>
            <a:ext cx="10448546" cy="49698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8" name="Plassholder for innhold 2"/>
          <p:cNvSpPr>
            <a:spLocks noGrp="1"/>
          </p:cNvSpPr>
          <p:nvPr>
            <p:ph idx="13" hasCustomPrompt="1"/>
          </p:nvPr>
        </p:nvSpPr>
        <p:spPr>
          <a:xfrm>
            <a:off x="12093718" y="7797809"/>
            <a:ext cx="10942320" cy="496675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Tree>
    <p:extLst>
      <p:ext uri="{BB962C8B-B14F-4D97-AF65-F5344CB8AC3E}">
        <p14:creationId xmlns:p14="http://schemas.microsoft.com/office/powerpoint/2010/main" val="11053009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Egendefinert oppsett">
    <p:bg>
      <p:bgPr>
        <a:gradFill rotWithShape="0">
          <a:gsLst>
            <a:gs pos="0">
              <a:srgbClr val="3D4A9A"/>
            </a:gs>
            <a:gs pos="24000">
              <a:srgbClr val="3D4A9A"/>
            </a:gs>
            <a:gs pos="100000">
              <a:srgbClr val="D94A94"/>
            </a:gs>
          </a:gsLst>
          <a:lin ang="18900000" scaled="1"/>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9576628" cy="2559050"/>
          </a:xfrm>
          <a:prstGeom prst="rect">
            <a:avLst/>
          </a:prstGeom>
        </p:spPr>
        <p:txBody>
          <a:bodyPr>
            <a:normAutofit/>
          </a:bodyPr>
          <a:lstStyle>
            <a:lvl1pPr marL="0" indent="0">
              <a:buNone/>
              <a:defRPr lang="nb-NO" sz="7200" b="0">
                <a:solidFill>
                  <a:schemeClr val="bg1"/>
                </a:solidFill>
                <a:latin typeface="+mj-lt"/>
                <a:ea typeface="HurmeGeometricSans3 Light"/>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4" name="Bilde 4">
            <a:extLst>
              <a:ext uri="{FF2B5EF4-FFF2-40B4-BE49-F238E27FC236}">
                <a16:creationId xmlns:a16="http://schemas.microsoft.com/office/drawing/2014/main" id="{F8A24CDE-39BF-4DA6-A15E-FA3E0B9A2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154777313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745342"/>
            <a:ext cx="7095852"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6" name="Plassholder for innhold 2"/>
          <p:cNvSpPr>
            <a:spLocks noGrp="1"/>
          </p:cNvSpPr>
          <p:nvPr>
            <p:ph idx="11" hasCustomPrompt="1"/>
          </p:nvPr>
        </p:nvSpPr>
        <p:spPr>
          <a:xfrm>
            <a:off x="8671132" y="2753580"/>
            <a:ext cx="7046976" cy="4855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7" name="Plassholder for innhold 2"/>
          <p:cNvSpPr>
            <a:spLocks noGrp="1"/>
          </p:cNvSpPr>
          <p:nvPr>
            <p:ph idx="12" hasCustomPrompt="1"/>
          </p:nvPr>
        </p:nvSpPr>
        <p:spPr>
          <a:xfrm>
            <a:off x="1402079" y="2745342"/>
            <a:ext cx="7046976"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8" name="Plassholder for innhold 2"/>
          <p:cNvSpPr>
            <a:spLocks noGrp="1"/>
          </p:cNvSpPr>
          <p:nvPr>
            <p:ph idx="13" hasCustomPrompt="1"/>
          </p:nvPr>
        </p:nvSpPr>
        <p:spPr>
          <a:xfrm>
            <a:off x="15940186" y="7845147"/>
            <a:ext cx="7095852"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9" name="Plassholder for innhold 2"/>
          <p:cNvSpPr>
            <a:spLocks noGrp="1"/>
          </p:cNvSpPr>
          <p:nvPr>
            <p:ph idx="14" hasCustomPrompt="1"/>
          </p:nvPr>
        </p:nvSpPr>
        <p:spPr>
          <a:xfrm>
            <a:off x="8671132" y="7853385"/>
            <a:ext cx="7046976" cy="4855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0" name="Plassholder for innhold 2"/>
          <p:cNvSpPr>
            <a:spLocks noGrp="1"/>
          </p:cNvSpPr>
          <p:nvPr>
            <p:ph idx="15" hasCustomPrompt="1"/>
          </p:nvPr>
        </p:nvSpPr>
        <p:spPr>
          <a:xfrm>
            <a:off x="1402079" y="7845147"/>
            <a:ext cx="7046976"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Tree>
    <p:extLst>
      <p:ext uri="{BB962C8B-B14F-4D97-AF65-F5344CB8AC3E}">
        <p14:creationId xmlns:p14="http://schemas.microsoft.com/office/powerpoint/2010/main" val="300113692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unktlister">
    <p:spTree>
      <p:nvGrpSpPr>
        <p:cNvPr id="1" name=""/>
        <p:cNvGrpSpPr/>
        <p:nvPr/>
      </p:nvGrpSpPr>
      <p:grpSpPr>
        <a:xfrm>
          <a:off x="0" y="0"/>
          <a:ext cx="0" cy="0"/>
          <a:chOff x="0" y="0"/>
          <a:chExt cx="0" cy="0"/>
        </a:xfrm>
      </p:grpSpPr>
      <p:sp>
        <p:nvSpPr>
          <p:cNvPr id="51" name="Shape 51"/>
          <p:cNvSpPr>
            <a:spLocks noGrp="1"/>
          </p:cNvSpPr>
          <p:nvPr>
            <p:ph type="title"/>
          </p:nvPr>
        </p:nvSpPr>
        <p:spPr>
          <a:xfrm>
            <a:off x="1402079" y="381965"/>
            <a:ext cx="12452817" cy="1911139"/>
          </a:xfrm>
          <a:prstGeom prst="rect">
            <a:avLst/>
          </a:prstGeom>
        </p:spPr>
        <p:txBody>
          <a:bodyPr/>
          <a:lstStyle>
            <a:lvl1pPr>
              <a:defRPr>
                <a:solidFill>
                  <a:schemeClr val="bg2">
                    <a:lumMod val="25000"/>
                  </a:schemeClr>
                </a:solidFill>
                <a:latin typeface="Arial" panose="020B0604020202020204" pitchFamily="34" charset="0"/>
                <a:cs typeface="Arial" panose="020B0604020202020204" pitchFamily="34" charset="0"/>
              </a:defRPr>
            </a:lvl1pPr>
          </a:lstStyle>
          <a:p>
            <a:r>
              <a:rPr lang="nb-NO" dirty="0"/>
              <a:t>Klikk for å redigere tittelstil</a:t>
            </a:r>
            <a:endParaRPr dirty="0"/>
          </a:p>
        </p:txBody>
      </p:sp>
      <p:sp>
        <p:nvSpPr>
          <p:cNvPr id="2" name="Rektangel 8">
            <a:extLst>
              <a:ext uri="{FF2B5EF4-FFF2-40B4-BE49-F238E27FC236}">
                <a16:creationId xmlns:a16="http://schemas.microsoft.com/office/drawing/2014/main" id="{EB77ABB9-497D-BB05-A554-3A589C4F760B}"/>
              </a:ext>
            </a:extLst>
          </p:cNvPr>
          <p:cNvSpPr/>
          <p:nvPr userDrawn="1"/>
        </p:nvSpPr>
        <p:spPr>
          <a:xfrm>
            <a:off x="14097000" y="0"/>
            <a:ext cx="10287000" cy="13716000"/>
          </a:xfrm>
          <a:prstGeom prst="rect">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4" name="Plassholder for innhold 2">
            <a:extLst>
              <a:ext uri="{FF2B5EF4-FFF2-40B4-BE49-F238E27FC236}">
                <a16:creationId xmlns:a16="http://schemas.microsoft.com/office/drawing/2014/main" id="{C586CC87-9704-A0C2-4E58-6B2E5D70C8E6}"/>
              </a:ext>
            </a:extLst>
          </p:cNvPr>
          <p:cNvSpPr>
            <a:spLocks noGrp="1"/>
          </p:cNvSpPr>
          <p:nvPr>
            <p:ph idx="10" hasCustomPrompt="1"/>
          </p:nvPr>
        </p:nvSpPr>
        <p:spPr>
          <a:xfrm>
            <a:off x="1402078" y="2511706"/>
            <a:ext cx="12452817" cy="10104699"/>
          </a:xfrm>
        </p:spPr>
        <p:txBody>
          <a:bodyPr>
            <a:normAutofit/>
          </a:bodyPr>
          <a:lstStyle>
            <a:lvl1pPr marL="635000" indent="-635000">
              <a:spcBef>
                <a:spcPts val="1800"/>
              </a:spcBef>
              <a:spcAft>
                <a:spcPts val="600"/>
              </a:spcAft>
              <a:buClr>
                <a:srgbClr val="3D4A9A"/>
              </a:buClr>
              <a:buSzPct val="150000"/>
              <a:buFont typeface="Arial" panose="020B0604020202020204" pitchFamily="34" charset="0"/>
              <a:buChar char="•"/>
              <a:defRPr sz="3600">
                <a:solidFill>
                  <a:schemeClr val="bg2">
                    <a:lumMod val="25000"/>
                  </a:schemeClr>
                </a:solidFill>
                <a:latin typeface="Arial" panose="020B0604020202020204" pitchFamily="34" charset="0"/>
                <a:cs typeface="Arial" panose="020B0604020202020204" pitchFamily="34" charset="0"/>
              </a:defRPr>
            </a:lvl1pPr>
            <a:lvl2pPr marL="1270000" indent="-635000">
              <a:spcBef>
                <a:spcPts val="1200"/>
              </a:spcBef>
              <a:spcAft>
                <a:spcPts val="600"/>
              </a:spcAft>
              <a:buClr>
                <a:srgbClr val="404A9A"/>
              </a:buClr>
              <a:buSzPct val="100000"/>
              <a:buFont typeface="Courier New" panose="02070309020205020404" pitchFamily="49" charset="0"/>
              <a:buChar char="o"/>
              <a:defRPr sz="3200">
                <a:solidFill>
                  <a:schemeClr val="bg2">
                    <a:lumMod val="25000"/>
                  </a:schemeClr>
                </a:solidFill>
                <a:latin typeface="Arial" panose="020B0604020202020204" pitchFamily="34" charset="0"/>
                <a:cs typeface="Arial" panose="020B0604020202020204" pitchFamily="34" charset="0"/>
              </a:defRPr>
            </a:lvl2pPr>
            <a:lvl3pPr marL="1905000" indent="-635000">
              <a:spcBef>
                <a:spcPts val="1200"/>
              </a:spcBef>
              <a:spcAft>
                <a:spcPts val="600"/>
              </a:spcAft>
              <a:buClr>
                <a:srgbClr val="A19487"/>
              </a:buClr>
              <a:buSzPct val="150000"/>
              <a:buFont typeface="Arial" panose="020B0604020202020204" pitchFamily="34" charset="0"/>
              <a:buChar char="•"/>
              <a:defRPr sz="2800">
                <a:solidFill>
                  <a:schemeClr val="bg2">
                    <a:lumMod val="25000"/>
                  </a:schemeClr>
                </a:solidFill>
                <a:latin typeface="Arial" panose="020B0604020202020204" pitchFamily="34" charset="0"/>
                <a:cs typeface="Arial" panose="020B0604020202020204" pitchFamily="34" charset="0"/>
              </a:defRPr>
            </a:lvl3pPr>
            <a:lvl4pPr marL="2540000" indent="-635000">
              <a:spcBef>
                <a:spcPts val="1200"/>
              </a:spcBef>
              <a:spcAft>
                <a:spcPts val="600"/>
              </a:spcAft>
              <a:buClr>
                <a:srgbClr val="A19487"/>
              </a:buClr>
              <a:buSzPct val="80000"/>
              <a:buFont typeface="Courier New" panose="02070309020205020404" pitchFamily="49" charset="0"/>
              <a:buChar char="o"/>
              <a:defRPr sz="2400">
                <a:solidFill>
                  <a:schemeClr val="bg2">
                    <a:lumMod val="25000"/>
                  </a:schemeClr>
                </a:solidFill>
                <a:latin typeface="Arial" panose="020B0604020202020204" pitchFamily="34" charset="0"/>
                <a:cs typeface="Arial" panose="020B0604020202020204" pitchFamily="34" charset="0"/>
              </a:defRPr>
            </a:lvl4pPr>
          </a:lstStyle>
          <a:p>
            <a:r>
              <a:rPr lang="en-US" dirty="0"/>
              <a:t>Body Level One</a:t>
            </a:r>
          </a:p>
          <a:p>
            <a:pPr lvl="1"/>
            <a:r>
              <a:rPr lang="en-US" dirty="0"/>
              <a:t>Body Level Two</a:t>
            </a:r>
          </a:p>
          <a:p>
            <a:pPr lvl="2"/>
            <a:r>
              <a:rPr lang="en-US" dirty="0"/>
              <a:t>Body Level Three</a:t>
            </a:r>
          </a:p>
          <a:p>
            <a:pPr lvl="3"/>
            <a:r>
              <a:rPr lang="en-US" dirty="0"/>
              <a:t>Body Level Four</a:t>
            </a:r>
          </a:p>
        </p:txBody>
      </p:sp>
    </p:spTree>
    <p:extLst>
      <p:ext uri="{BB962C8B-B14F-4D97-AF65-F5344CB8AC3E}">
        <p14:creationId xmlns:p14="http://schemas.microsoft.com/office/powerpoint/2010/main" val="229203158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7" name="Plassholder for innhold 2"/>
          <p:cNvSpPr>
            <a:spLocks noGrp="1"/>
          </p:cNvSpPr>
          <p:nvPr>
            <p:ph idx="12" hasCustomPrompt="1"/>
          </p:nvPr>
        </p:nvSpPr>
        <p:spPr>
          <a:xfrm>
            <a:off x="1402079"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0" name="Plassholder for innhold 2"/>
          <p:cNvSpPr>
            <a:spLocks noGrp="1"/>
          </p:cNvSpPr>
          <p:nvPr>
            <p:ph idx="15" hasCustomPrompt="1"/>
          </p:nvPr>
        </p:nvSpPr>
        <p:spPr>
          <a:xfrm>
            <a:off x="1402079"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2" name="Tittel 5">
            <a:extLst>
              <a:ext uri="{FF2B5EF4-FFF2-40B4-BE49-F238E27FC236}">
                <a16:creationId xmlns:a16="http://schemas.microsoft.com/office/drawing/2014/main" id="{EEDC5A17-E81E-13B9-5CFD-0FE72280CE83}"/>
              </a:ext>
            </a:extLst>
          </p:cNvPr>
          <p:cNvSpPr txBox="1">
            <a:spLocks/>
          </p:cNvSpPr>
          <p:nvPr userDrawn="1"/>
        </p:nvSpPr>
        <p:spPr>
          <a:xfrm>
            <a:off x="1402078" y="5738991"/>
            <a:ext cx="7046976" cy="509409"/>
          </a:xfrm>
          <a:prstGeom prst="rect">
            <a:avLst/>
          </a:prstGeom>
          <a:solidFill>
            <a:srgbClr val="3D4A9A"/>
          </a:solidFill>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3" name="Plassholder for innhold 2">
            <a:extLst>
              <a:ext uri="{FF2B5EF4-FFF2-40B4-BE49-F238E27FC236}">
                <a16:creationId xmlns:a16="http://schemas.microsoft.com/office/drawing/2014/main" id="{46BEF8BB-8CA9-EDAD-5EFC-3BC164513D3F}"/>
              </a:ext>
            </a:extLst>
          </p:cNvPr>
          <p:cNvSpPr>
            <a:spLocks noGrp="1"/>
          </p:cNvSpPr>
          <p:nvPr>
            <p:ph idx="16"/>
          </p:nvPr>
        </p:nvSpPr>
        <p:spPr>
          <a:xfrm>
            <a:off x="1402079"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3D4A9A"/>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
        <p:nvSpPr>
          <p:cNvPr id="4" name="Plassholder for innhold 2">
            <a:extLst>
              <a:ext uri="{FF2B5EF4-FFF2-40B4-BE49-F238E27FC236}">
                <a16:creationId xmlns:a16="http://schemas.microsoft.com/office/drawing/2014/main" id="{105A9144-4668-BF54-CE80-EFB1E2220101}"/>
              </a:ext>
            </a:extLst>
          </p:cNvPr>
          <p:cNvSpPr>
            <a:spLocks noGrp="1"/>
          </p:cNvSpPr>
          <p:nvPr>
            <p:ph idx="17" hasCustomPrompt="1"/>
          </p:nvPr>
        </p:nvSpPr>
        <p:spPr>
          <a:xfrm>
            <a:off x="8668512"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1" name="Plassholder for innhold 2">
            <a:extLst>
              <a:ext uri="{FF2B5EF4-FFF2-40B4-BE49-F238E27FC236}">
                <a16:creationId xmlns:a16="http://schemas.microsoft.com/office/drawing/2014/main" id="{A4E5BD60-2318-7B39-B7BB-E066DDC63300}"/>
              </a:ext>
            </a:extLst>
          </p:cNvPr>
          <p:cNvSpPr>
            <a:spLocks noGrp="1"/>
          </p:cNvSpPr>
          <p:nvPr>
            <p:ph idx="18" hasCustomPrompt="1"/>
          </p:nvPr>
        </p:nvSpPr>
        <p:spPr>
          <a:xfrm>
            <a:off x="8668512"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2" name="Tittel 5">
            <a:extLst>
              <a:ext uri="{FF2B5EF4-FFF2-40B4-BE49-F238E27FC236}">
                <a16:creationId xmlns:a16="http://schemas.microsoft.com/office/drawing/2014/main" id="{4ECF4351-AB2E-2028-6578-76559C4DA014}"/>
              </a:ext>
            </a:extLst>
          </p:cNvPr>
          <p:cNvSpPr txBox="1">
            <a:spLocks/>
          </p:cNvSpPr>
          <p:nvPr userDrawn="1"/>
        </p:nvSpPr>
        <p:spPr>
          <a:xfrm>
            <a:off x="8668511" y="5738991"/>
            <a:ext cx="7046976" cy="509409"/>
          </a:xfrm>
          <a:prstGeom prst="rect">
            <a:avLst/>
          </a:prstGeom>
          <a:solidFill>
            <a:srgbClr val="3D4A9A"/>
          </a:solidFill>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13" name="Plassholder for innhold 2">
            <a:extLst>
              <a:ext uri="{FF2B5EF4-FFF2-40B4-BE49-F238E27FC236}">
                <a16:creationId xmlns:a16="http://schemas.microsoft.com/office/drawing/2014/main" id="{EECDF2B5-2303-1CA2-16C2-17DA48895B0C}"/>
              </a:ext>
            </a:extLst>
          </p:cNvPr>
          <p:cNvSpPr>
            <a:spLocks noGrp="1"/>
          </p:cNvSpPr>
          <p:nvPr>
            <p:ph idx="19"/>
          </p:nvPr>
        </p:nvSpPr>
        <p:spPr>
          <a:xfrm>
            <a:off x="8668512"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3D4A9A"/>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
        <p:nvSpPr>
          <p:cNvPr id="14" name="Plassholder for innhold 2">
            <a:extLst>
              <a:ext uri="{FF2B5EF4-FFF2-40B4-BE49-F238E27FC236}">
                <a16:creationId xmlns:a16="http://schemas.microsoft.com/office/drawing/2014/main" id="{7E814DE0-56B3-A0B3-A549-F79A5FDC70FB}"/>
              </a:ext>
            </a:extLst>
          </p:cNvPr>
          <p:cNvSpPr>
            <a:spLocks noGrp="1"/>
          </p:cNvSpPr>
          <p:nvPr>
            <p:ph idx="20" hasCustomPrompt="1"/>
          </p:nvPr>
        </p:nvSpPr>
        <p:spPr>
          <a:xfrm>
            <a:off x="15934944"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5" name="Plassholder for innhold 2">
            <a:extLst>
              <a:ext uri="{FF2B5EF4-FFF2-40B4-BE49-F238E27FC236}">
                <a16:creationId xmlns:a16="http://schemas.microsoft.com/office/drawing/2014/main" id="{8BCC187E-0C16-E50F-052B-D7F958D6C7EB}"/>
              </a:ext>
            </a:extLst>
          </p:cNvPr>
          <p:cNvSpPr>
            <a:spLocks noGrp="1"/>
          </p:cNvSpPr>
          <p:nvPr>
            <p:ph idx="21" hasCustomPrompt="1"/>
          </p:nvPr>
        </p:nvSpPr>
        <p:spPr>
          <a:xfrm>
            <a:off x="15934944"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6" name="Tittel 5">
            <a:extLst>
              <a:ext uri="{FF2B5EF4-FFF2-40B4-BE49-F238E27FC236}">
                <a16:creationId xmlns:a16="http://schemas.microsoft.com/office/drawing/2014/main" id="{893CC451-0967-3C34-D69F-C8221AF2A0FA}"/>
              </a:ext>
            </a:extLst>
          </p:cNvPr>
          <p:cNvSpPr txBox="1">
            <a:spLocks/>
          </p:cNvSpPr>
          <p:nvPr userDrawn="1"/>
        </p:nvSpPr>
        <p:spPr>
          <a:xfrm>
            <a:off x="15934943" y="5738991"/>
            <a:ext cx="7046976" cy="509409"/>
          </a:xfrm>
          <a:prstGeom prst="rect">
            <a:avLst/>
          </a:prstGeom>
          <a:solidFill>
            <a:srgbClr val="3D4A9A"/>
          </a:solidFill>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17" name="Plassholder for innhold 2">
            <a:extLst>
              <a:ext uri="{FF2B5EF4-FFF2-40B4-BE49-F238E27FC236}">
                <a16:creationId xmlns:a16="http://schemas.microsoft.com/office/drawing/2014/main" id="{550F687B-A70B-2C7D-D84C-5339D70D3E89}"/>
              </a:ext>
            </a:extLst>
          </p:cNvPr>
          <p:cNvSpPr>
            <a:spLocks noGrp="1"/>
          </p:cNvSpPr>
          <p:nvPr>
            <p:ph idx="22"/>
          </p:nvPr>
        </p:nvSpPr>
        <p:spPr>
          <a:xfrm>
            <a:off x="15934944"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3D4A9A"/>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Tree>
    <p:extLst>
      <p:ext uri="{BB962C8B-B14F-4D97-AF65-F5344CB8AC3E}">
        <p14:creationId xmlns:p14="http://schemas.microsoft.com/office/powerpoint/2010/main" val="142925544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7" name="Plassholder for innhold 2"/>
          <p:cNvSpPr>
            <a:spLocks noGrp="1"/>
          </p:cNvSpPr>
          <p:nvPr>
            <p:ph idx="12" hasCustomPrompt="1"/>
          </p:nvPr>
        </p:nvSpPr>
        <p:spPr>
          <a:xfrm>
            <a:off x="1402079"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0" name="Plassholder for innhold 2"/>
          <p:cNvSpPr>
            <a:spLocks noGrp="1"/>
          </p:cNvSpPr>
          <p:nvPr>
            <p:ph idx="15" hasCustomPrompt="1"/>
          </p:nvPr>
        </p:nvSpPr>
        <p:spPr>
          <a:xfrm>
            <a:off x="1402079"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2" name="Tittel 5">
            <a:extLst>
              <a:ext uri="{FF2B5EF4-FFF2-40B4-BE49-F238E27FC236}">
                <a16:creationId xmlns:a16="http://schemas.microsoft.com/office/drawing/2014/main" id="{EEDC5A17-E81E-13B9-5CFD-0FE72280CE83}"/>
              </a:ext>
            </a:extLst>
          </p:cNvPr>
          <p:cNvSpPr txBox="1">
            <a:spLocks/>
          </p:cNvSpPr>
          <p:nvPr userDrawn="1"/>
        </p:nvSpPr>
        <p:spPr>
          <a:xfrm>
            <a:off x="1402078" y="5738991"/>
            <a:ext cx="7046976" cy="509409"/>
          </a:xfrm>
          <a:prstGeom prst="rect">
            <a:avLst/>
          </a:prstGeom>
          <a:solidFill>
            <a:srgbClr val="D94A94"/>
          </a:solidFill>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3" name="Plassholder for innhold 2">
            <a:extLst>
              <a:ext uri="{FF2B5EF4-FFF2-40B4-BE49-F238E27FC236}">
                <a16:creationId xmlns:a16="http://schemas.microsoft.com/office/drawing/2014/main" id="{46BEF8BB-8CA9-EDAD-5EFC-3BC164513D3F}"/>
              </a:ext>
            </a:extLst>
          </p:cNvPr>
          <p:cNvSpPr>
            <a:spLocks noGrp="1"/>
          </p:cNvSpPr>
          <p:nvPr>
            <p:ph idx="16"/>
          </p:nvPr>
        </p:nvSpPr>
        <p:spPr>
          <a:xfrm>
            <a:off x="1402079"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D94A94"/>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
        <p:nvSpPr>
          <p:cNvPr id="4" name="Plassholder for innhold 2">
            <a:extLst>
              <a:ext uri="{FF2B5EF4-FFF2-40B4-BE49-F238E27FC236}">
                <a16:creationId xmlns:a16="http://schemas.microsoft.com/office/drawing/2014/main" id="{105A9144-4668-BF54-CE80-EFB1E2220101}"/>
              </a:ext>
            </a:extLst>
          </p:cNvPr>
          <p:cNvSpPr>
            <a:spLocks noGrp="1"/>
          </p:cNvSpPr>
          <p:nvPr>
            <p:ph idx="17" hasCustomPrompt="1"/>
          </p:nvPr>
        </p:nvSpPr>
        <p:spPr>
          <a:xfrm>
            <a:off x="8668512"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1" name="Plassholder for innhold 2">
            <a:extLst>
              <a:ext uri="{FF2B5EF4-FFF2-40B4-BE49-F238E27FC236}">
                <a16:creationId xmlns:a16="http://schemas.microsoft.com/office/drawing/2014/main" id="{A4E5BD60-2318-7B39-B7BB-E066DDC63300}"/>
              </a:ext>
            </a:extLst>
          </p:cNvPr>
          <p:cNvSpPr>
            <a:spLocks noGrp="1"/>
          </p:cNvSpPr>
          <p:nvPr>
            <p:ph idx="18" hasCustomPrompt="1"/>
          </p:nvPr>
        </p:nvSpPr>
        <p:spPr>
          <a:xfrm>
            <a:off x="8668512"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2" name="Tittel 5">
            <a:extLst>
              <a:ext uri="{FF2B5EF4-FFF2-40B4-BE49-F238E27FC236}">
                <a16:creationId xmlns:a16="http://schemas.microsoft.com/office/drawing/2014/main" id="{4ECF4351-AB2E-2028-6578-76559C4DA014}"/>
              </a:ext>
            </a:extLst>
          </p:cNvPr>
          <p:cNvSpPr txBox="1">
            <a:spLocks/>
          </p:cNvSpPr>
          <p:nvPr userDrawn="1"/>
        </p:nvSpPr>
        <p:spPr>
          <a:xfrm>
            <a:off x="8668511" y="5738991"/>
            <a:ext cx="7046976" cy="509409"/>
          </a:xfrm>
          <a:prstGeom prst="rect">
            <a:avLst/>
          </a:prstGeom>
          <a:solidFill>
            <a:srgbClr val="D94A94"/>
          </a:solidFill>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13" name="Plassholder for innhold 2">
            <a:extLst>
              <a:ext uri="{FF2B5EF4-FFF2-40B4-BE49-F238E27FC236}">
                <a16:creationId xmlns:a16="http://schemas.microsoft.com/office/drawing/2014/main" id="{EECDF2B5-2303-1CA2-16C2-17DA48895B0C}"/>
              </a:ext>
            </a:extLst>
          </p:cNvPr>
          <p:cNvSpPr>
            <a:spLocks noGrp="1"/>
          </p:cNvSpPr>
          <p:nvPr>
            <p:ph idx="19"/>
          </p:nvPr>
        </p:nvSpPr>
        <p:spPr>
          <a:xfrm>
            <a:off x="8668512"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D94A94"/>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
        <p:nvSpPr>
          <p:cNvPr id="14" name="Plassholder for innhold 2">
            <a:extLst>
              <a:ext uri="{FF2B5EF4-FFF2-40B4-BE49-F238E27FC236}">
                <a16:creationId xmlns:a16="http://schemas.microsoft.com/office/drawing/2014/main" id="{7E814DE0-56B3-A0B3-A549-F79A5FDC70FB}"/>
              </a:ext>
            </a:extLst>
          </p:cNvPr>
          <p:cNvSpPr>
            <a:spLocks noGrp="1"/>
          </p:cNvSpPr>
          <p:nvPr>
            <p:ph idx="20" hasCustomPrompt="1"/>
          </p:nvPr>
        </p:nvSpPr>
        <p:spPr>
          <a:xfrm>
            <a:off x="15934944" y="3704650"/>
            <a:ext cx="7046976" cy="1804899"/>
          </a:xfrm>
        </p:spPr>
        <p:txBody>
          <a:bodyPr anchor="ctr"/>
          <a:lstStyle>
            <a:lvl1pPr marL="0" marR="0" indent="0" algn="ctr"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p:txBody>
      </p:sp>
      <p:sp>
        <p:nvSpPr>
          <p:cNvPr id="15" name="Plassholder for innhold 2">
            <a:extLst>
              <a:ext uri="{FF2B5EF4-FFF2-40B4-BE49-F238E27FC236}">
                <a16:creationId xmlns:a16="http://schemas.microsoft.com/office/drawing/2014/main" id="{8BCC187E-0C16-E50F-052B-D7F958D6C7EB}"/>
              </a:ext>
            </a:extLst>
          </p:cNvPr>
          <p:cNvSpPr>
            <a:spLocks noGrp="1"/>
          </p:cNvSpPr>
          <p:nvPr>
            <p:ph idx="21" hasCustomPrompt="1"/>
          </p:nvPr>
        </p:nvSpPr>
        <p:spPr>
          <a:xfrm>
            <a:off x="15934944" y="6477842"/>
            <a:ext cx="7046976" cy="622583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p:txBody>
      </p:sp>
      <p:sp>
        <p:nvSpPr>
          <p:cNvPr id="16" name="Tittel 5">
            <a:extLst>
              <a:ext uri="{FF2B5EF4-FFF2-40B4-BE49-F238E27FC236}">
                <a16:creationId xmlns:a16="http://schemas.microsoft.com/office/drawing/2014/main" id="{893CC451-0967-3C34-D69F-C8221AF2A0FA}"/>
              </a:ext>
            </a:extLst>
          </p:cNvPr>
          <p:cNvSpPr txBox="1">
            <a:spLocks/>
          </p:cNvSpPr>
          <p:nvPr userDrawn="1"/>
        </p:nvSpPr>
        <p:spPr>
          <a:xfrm>
            <a:off x="15934943" y="5738991"/>
            <a:ext cx="7046976" cy="509409"/>
          </a:xfrm>
          <a:prstGeom prst="rect">
            <a:avLst/>
          </a:prstGeom>
          <a:solidFill>
            <a:srgbClr val="D94A94"/>
          </a:solidFill>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a:defRPr sz="3600">
                <a:solidFill>
                  <a:schemeClr val="bg1"/>
                </a:solidFill>
                <a:latin typeface="Arial" panose="020B0604020202020204" pitchFamily="34" charset="0"/>
                <a:cs typeface="Arial" panose="020B0604020202020204" pitchFamily="34" charset="0"/>
              </a:defRPr>
            </a:lvl1pPr>
            <a:lvl2pPr>
              <a:defRPr sz="6000">
                <a:solidFill>
                  <a:srgbClr val="535353"/>
                </a:solidFill>
              </a:defRPr>
            </a:lvl2pPr>
            <a:lvl3pPr>
              <a:defRPr sz="6000">
                <a:solidFill>
                  <a:srgbClr val="535353"/>
                </a:solidFill>
              </a:defRPr>
            </a:lvl3pPr>
            <a:lvl4pPr>
              <a:defRPr sz="6000">
                <a:solidFill>
                  <a:srgbClr val="535353"/>
                </a:solidFill>
              </a:defRPr>
            </a:lvl4pPr>
            <a:lvl5pPr>
              <a:defRPr sz="6000">
                <a:solidFill>
                  <a:srgbClr val="535353"/>
                </a:solidFill>
              </a:defRPr>
            </a:lvl5pPr>
            <a:lvl6pPr>
              <a:defRPr sz="6000">
                <a:solidFill>
                  <a:srgbClr val="535353"/>
                </a:solidFill>
              </a:defRPr>
            </a:lvl6pPr>
            <a:lvl7pPr>
              <a:defRPr sz="6000">
                <a:solidFill>
                  <a:srgbClr val="535353"/>
                </a:solidFill>
              </a:defRPr>
            </a:lvl7pPr>
            <a:lvl8pPr>
              <a:defRPr sz="6000">
                <a:solidFill>
                  <a:srgbClr val="535353"/>
                </a:solidFill>
              </a:defRPr>
            </a:lvl8pPr>
            <a:lvl9pPr>
              <a:defRPr sz="6000">
                <a:solidFill>
                  <a:srgbClr val="535353"/>
                </a:solidFill>
              </a:defRPr>
            </a:lvl9pPr>
          </a:lstStyle>
          <a:p>
            <a:endParaRPr lang="nb-NO" sz="3200"/>
          </a:p>
        </p:txBody>
      </p:sp>
      <p:sp>
        <p:nvSpPr>
          <p:cNvPr id="17" name="Plassholder for innhold 2">
            <a:extLst>
              <a:ext uri="{FF2B5EF4-FFF2-40B4-BE49-F238E27FC236}">
                <a16:creationId xmlns:a16="http://schemas.microsoft.com/office/drawing/2014/main" id="{550F687B-A70B-2C7D-D84C-5339D70D3E89}"/>
              </a:ext>
            </a:extLst>
          </p:cNvPr>
          <p:cNvSpPr>
            <a:spLocks noGrp="1"/>
          </p:cNvSpPr>
          <p:nvPr>
            <p:ph idx="22"/>
          </p:nvPr>
        </p:nvSpPr>
        <p:spPr>
          <a:xfrm>
            <a:off x="15934944" y="2560142"/>
            <a:ext cx="7046976" cy="1144508"/>
          </a:xfrm>
        </p:spPr>
        <p:txBody>
          <a:bodyPr>
            <a:normAutofit/>
          </a:bodyPr>
          <a:lstStyle>
            <a:lvl1pPr marL="0" marR="0" indent="0" algn="ctr" defTabSz="825500" rtl="0" latinLnBrk="0">
              <a:lnSpc>
                <a:spcPct val="100000"/>
              </a:lnSpc>
              <a:spcBef>
                <a:spcPts val="1800"/>
              </a:spcBef>
              <a:spcAft>
                <a:spcPts val="600"/>
              </a:spcAft>
              <a:buClr>
                <a:schemeClr val="accent2"/>
              </a:buClr>
              <a:buSzPct val="150000"/>
              <a:buFontTx/>
              <a:buNone/>
              <a:tabLst/>
              <a:defRPr lang="en-US" sz="6000" b="1" i="0" u="none" strike="noStrike" cap="none" spc="0" baseline="0" dirty="0">
                <a:ln>
                  <a:noFill/>
                </a:ln>
                <a:solidFill>
                  <a:srgbClr val="D94A94"/>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endParaRPr lang="en-US" dirty="0"/>
          </a:p>
        </p:txBody>
      </p:sp>
    </p:spTree>
    <p:extLst>
      <p:ext uri="{BB962C8B-B14F-4D97-AF65-F5344CB8AC3E}">
        <p14:creationId xmlns:p14="http://schemas.microsoft.com/office/powerpoint/2010/main" val="2513498047"/>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6227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273946" y="3081023"/>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47" y="3415350"/>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79" y="3549703"/>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6" y="6037627"/>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58" y="6171979"/>
            <a:ext cx="734208" cy="1323439"/>
          </a:xfrm>
          <a:prstGeom prst="rect">
            <a:avLst/>
          </a:prstGeom>
        </p:spPr>
        <p:txBody>
          <a:bodyPr wrap="square">
            <a:spAutoFit/>
          </a:bodyPr>
          <a:lstStyle/>
          <a:p>
            <a:r>
              <a:rPr lang="nb-NO" sz="8000">
                <a:solidFill>
                  <a:schemeClr val="bg1"/>
                </a:solidFill>
                <a:latin typeface="+mj-lt"/>
              </a:rPr>
              <a:t>2</a:t>
            </a:r>
            <a:endParaRPr lang="nb-NO" sz="720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6" y="8672968"/>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68" y="8807321"/>
            <a:ext cx="734208" cy="1323439"/>
          </a:xfrm>
          <a:prstGeom prst="rect">
            <a:avLst/>
          </a:prstGeom>
        </p:spPr>
        <p:txBody>
          <a:bodyPr wrap="square">
            <a:spAutoFit/>
          </a:bodyPr>
          <a:lstStyle/>
          <a:p>
            <a:r>
              <a:rPr lang="nb-NO" sz="8000">
                <a:solidFill>
                  <a:schemeClr val="bg1"/>
                </a:solidFill>
                <a:latin typeface="+mj-lt"/>
              </a:rPr>
              <a:t>3</a:t>
            </a:r>
            <a:endParaRPr lang="nb-NO" sz="7200">
              <a:solidFill>
                <a:schemeClr val="bg1"/>
              </a:solidFill>
              <a:latin typeface="+mj-lt"/>
            </a:endParaRPr>
          </a:p>
        </p:txBody>
      </p:sp>
      <p:sp>
        <p:nvSpPr>
          <p:cNvPr id="13" name="Rectangle 30">
            <a:extLst>
              <a:ext uri="{FF2B5EF4-FFF2-40B4-BE49-F238E27FC236}">
                <a16:creationId xmlns:a16="http://schemas.microsoft.com/office/drawing/2014/main" id="{600402F5-B267-58DB-54F8-A5FCDE924C83}"/>
              </a:ext>
            </a:extLst>
          </p:cNvPr>
          <p:cNvSpPr/>
          <p:nvPr userDrawn="1"/>
        </p:nvSpPr>
        <p:spPr>
          <a:xfrm>
            <a:off x="1817367" y="11512081"/>
            <a:ext cx="734209" cy="1323439"/>
          </a:xfrm>
          <a:prstGeom prst="rect">
            <a:avLst/>
          </a:prstGeom>
        </p:spPr>
        <p:txBody>
          <a:bodyPr wrap="square">
            <a:spAutoFit/>
          </a:bodyPr>
          <a:lstStyle/>
          <a:p>
            <a:r>
              <a:rPr lang="nb-NO" sz="8000">
                <a:solidFill>
                  <a:schemeClr val="bg1"/>
                </a:solidFill>
                <a:latin typeface="+mj-lt"/>
              </a:rPr>
              <a:t>5</a:t>
            </a:r>
            <a:endParaRPr lang="nb-NO" sz="7200">
              <a:solidFill>
                <a:schemeClr val="bg1"/>
              </a:solidFill>
              <a:latin typeface="+mj-lt"/>
            </a:endParaRPr>
          </a:p>
        </p:txBody>
      </p:sp>
      <p:sp>
        <p:nvSpPr>
          <p:cNvPr id="18" name="Plassholder for innhold 2">
            <a:extLst>
              <a:ext uri="{FF2B5EF4-FFF2-40B4-BE49-F238E27FC236}">
                <a16:creationId xmlns:a16="http://schemas.microsoft.com/office/drawing/2014/main" id="{1239F255-0210-BC99-E6F3-6B8657ADA856}"/>
              </a:ext>
            </a:extLst>
          </p:cNvPr>
          <p:cNvSpPr>
            <a:spLocks noGrp="1"/>
          </p:cNvSpPr>
          <p:nvPr>
            <p:ph idx="14" hasCustomPrompt="1"/>
          </p:nvPr>
        </p:nvSpPr>
        <p:spPr>
          <a:xfrm>
            <a:off x="3273945" y="5726770"/>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9" name="Plassholder for innhold 2">
            <a:extLst>
              <a:ext uri="{FF2B5EF4-FFF2-40B4-BE49-F238E27FC236}">
                <a16:creationId xmlns:a16="http://schemas.microsoft.com/office/drawing/2014/main" id="{1BB10F39-66CE-7473-9BE0-ED4BB582BB14}"/>
              </a:ext>
            </a:extLst>
          </p:cNvPr>
          <p:cNvSpPr>
            <a:spLocks noGrp="1"/>
          </p:cNvSpPr>
          <p:nvPr>
            <p:ph idx="15" hasCustomPrompt="1"/>
          </p:nvPr>
        </p:nvSpPr>
        <p:spPr>
          <a:xfrm>
            <a:off x="3273945" y="8362111"/>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401167983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6227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273946" y="3081023"/>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47" y="3415350"/>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79" y="3549703"/>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6" y="6037627"/>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58" y="6171979"/>
            <a:ext cx="734208" cy="1323439"/>
          </a:xfrm>
          <a:prstGeom prst="rect">
            <a:avLst/>
          </a:prstGeom>
        </p:spPr>
        <p:txBody>
          <a:bodyPr wrap="square">
            <a:spAutoFit/>
          </a:bodyPr>
          <a:lstStyle/>
          <a:p>
            <a:r>
              <a:rPr lang="nb-NO" sz="8000">
                <a:solidFill>
                  <a:schemeClr val="bg1"/>
                </a:solidFill>
                <a:latin typeface="+mj-lt"/>
              </a:rPr>
              <a:t>2</a:t>
            </a:r>
            <a:endParaRPr lang="nb-NO" sz="720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6" y="8672968"/>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68" y="8807321"/>
            <a:ext cx="734208" cy="1323439"/>
          </a:xfrm>
          <a:prstGeom prst="rect">
            <a:avLst/>
          </a:prstGeom>
        </p:spPr>
        <p:txBody>
          <a:bodyPr wrap="square">
            <a:spAutoFit/>
          </a:bodyPr>
          <a:lstStyle/>
          <a:p>
            <a:r>
              <a:rPr lang="nb-NO" sz="8000">
                <a:solidFill>
                  <a:schemeClr val="bg1"/>
                </a:solidFill>
                <a:latin typeface="+mj-lt"/>
              </a:rPr>
              <a:t>3</a:t>
            </a:r>
            <a:endParaRPr lang="nb-NO" sz="7200">
              <a:solidFill>
                <a:schemeClr val="bg1"/>
              </a:solidFill>
              <a:latin typeface="+mj-lt"/>
            </a:endParaRPr>
          </a:p>
        </p:txBody>
      </p:sp>
      <p:sp>
        <p:nvSpPr>
          <p:cNvPr id="13" name="Rectangle 30">
            <a:extLst>
              <a:ext uri="{FF2B5EF4-FFF2-40B4-BE49-F238E27FC236}">
                <a16:creationId xmlns:a16="http://schemas.microsoft.com/office/drawing/2014/main" id="{600402F5-B267-58DB-54F8-A5FCDE924C83}"/>
              </a:ext>
            </a:extLst>
          </p:cNvPr>
          <p:cNvSpPr/>
          <p:nvPr userDrawn="1"/>
        </p:nvSpPr>
        <p:spPr>
          <a:xfrm>
            <a:off x="1817367" y="11512081"/>
            <a:ext cx="734209" cy="1323439"/>
          </a:xfrm>
          <a:prstGeom prst="rect">
            <a:avLst/>
          </a:prstGeom>
        </p:spPr>
        <p:txBody>
          <a:bodyPr wrap="square">
            <a:spAutoFit/>
          </a:bodyPr>
          <a:lstStyle/>
          <a:p>
            <a:r>
              <a:rPr lang="nb-NO" sz="8000">
                <a:solidFill>
                  <a:schemeClr val="bg1"/>
                </a:solidFill>
                <a:latin typeface="+mj-lt"/>
              </a:rPr>
              <a:t>5</a:t>
            </a:r>
            <a:endParaRPr lang="nb-NO" sz="7200">
              <a:solidFill>
                <a:schemeClr val="bg1"/>
              </a:solidFill>
              <a:latin typeface="+mj-lt"/>
            </a:endParaRPr>
          </a:p>
        </p:txBody>
      </p:sp>
      <p:sp>
        <p:nvSpPr>
          <p:cNvPr id="18" name="Plassholder for innhold 2">
            <a:extLst>
              <a:ext uri="{FF2B5EF4-FFF2-40B4-BE49-F238E27FC236}">
                <a16:creationId xmlns:a16="http://schemas.microsoft.com/office/drawing/2014/main" id="{1239F255-0210-BC99-E6F3-6B8657ADA856}"/>
              </a:ext>
            </a:extLst>
          </p:cNvPr>
          <p:cNvSpPr>
            <a:spLocks noGrp="1"/>
          </p:cNvSpPr>
          <p:nvPr>
            <p:ph idx="14" hasCustomPrompt="1"/>
          </p:nvPr>
        </p:nvSpPr>
        <p:spPr>
          <a:xfrm>
            <a:off x="3273945" y="5726770"/>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9" name="Plassholder for innhold 2">
            <a:extLst>
              <a:ext uri="{FF2B5EF4-FFF2-40B4-BE49-F238E27FC236}">
                <a16:creationId xmlns:a16="http://schemas.microsoft.com/office/drawing/2014/main" id="{1BB10F39-66CE-7473-9BE0-ED4BB582BB14}"/>
              </a:ext>
            </a:extLst>
          </p:cNvPr>
          <p:cNvSpPr>
            <a:spLocks noGrp="1"/>
          </p:cNvSpPr>
          <p:nvPr>
            <p:ph idx="15" hasCustomPrompt="1"/>
          </p:nvPr>
        </p:nvSpPr>
        <p:spPr>
          <a:xfrm>
            <a:off x="3273945" y="8362111"/>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2574138585"/>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6227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273946" y="2861098"/>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47" y="3195425"/>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79" y="3329778"/>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6" y="5817702"/>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58" y="5952054"/>
            <a:ext cx="734208" cy="1323439"/>
          </a:xfrm>
          <a:prstGeom prst="rect">
            <a:avLst/>
          </a:prstGeom>
        </p:spPr>
        <p:txBody>
          <a:bodyPr wrap="square">
            <a:spAutoFit/>
          </a:bodyPr>
          <a:lstStyle/>
          <a:p>
            <a:r>
              <a:rPr lang="nb-NO" sz="8000" dirty="0">
                <a:solidFill>
                  <a:schemeClr val="bg1"/>
                </a:solidFill>
                <a:latin typeface="+mj-lt"/>
              </a:rPr>
              <a:t>2</a:t>
            </a:r>
            <a:endParaRPr lang="nb-NO" sz="7200" dirty="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6" y="8453043"/>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68" y="8587396"/>
            <a:ext cx="734208" cy="1323439"/>
          </a:xfrm>
          <a:prstGeom prst="rect">
            <a:avLst/>
          </a:prstGeom>
        </p:spPr>
        <p:txBody>
          <a:bodyPr wrap="square">
            <a:spAutoFit/>
          </a:bodyPr>
          <a:lstStyle/>
          <a:p>
            <a:r>
              <a:rPr lang="nb-NO" sz="8000" dirty="0">
                <a:solidFill>
                  <a:schemeClr val="bg1"/>
                </a:solidFill>
                <a:latin typeface="+mj-lt"/>
              </a:rPr>
              <a:t>3</a:t>
            </a:r>
            <a:endParaRPr lang="nb-NO" sz="7200" dirty="0">
              <a:solidFill>
                <a:schemeClr val="bg1"/>
              </a:solidFill>
              <a:latin typeface="+mj-lt"/>
            </a:endParaRPr>
          </a:p>
        </p:txBody>
      </p:sp>
      <p:sp>
        <p:nvSpPr>
          <p:cNvPr id="18" name="Plassholder for innhold 2">
            <a:extLst>
              <a:ext uri="{FF2B5EF4-FFF2-40B4-BE49-F238E27FC236}">
                <a16:creationId xmlns:a16="http://schemas.microsoft.com/office/drawing/2014/main" id="{1239F255-0210-BC99-E6F3-6B8657ADA856}"/>
              </a:ext>
            </a:extLst>
          </p:cNvPr>
          <p:cNvSpPr>
            <a:spLocks noGrp="1"/>
          </p:cNvSpPr>
          <p:nvPr>
            <p:ph idx="14" hasCustomPrompt="1"/>
          </p:nvPr>
        </p:nvSpPr>
        <p:spPr>
          <a:xfrm>
            <a:off x="3273945" y="5506845"/>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9" name="Plassholder for innhold 2">
            <a:extLst>
              <a:ext uri="{FF2B5EF4-FFF2-40B4-BE49-F238E27FC236}">
                <a16:creationId xmlns:a16="http://schemas.microsoft.com/office/drawing/2014/main" id="{1BB10F39-66CE-7473-9BE0-ED4BB582BB14}"/>
              </a:ext>
            </a:extLst>
          </p:cNvPr>
          <p:cNvSpPr>
            <a:spLocks noGrp="1"/>
          </p:cNvSpPr>
          <p:nvPr>
            <p:ph idx="15" hasCustomPrompt="1"/>
          </p:nvPr>
        </p:nvSpPr>
        <p:spPr>
          <a:xfrm>
            <a:off x="3273945" y="8142186"/>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1" name="Ellipse 10">
            <a:extLst>
              <a:ext uri="{FF2B5EF4-FFF2-40B4-BE49-F238E27FC236}">
                <a16:creationId xmlns:a16="http://schemas.microsoft.com/office/drawing/2014/main" id="{F0FBEBCE-9880-DF89-73C1-9DE7E1D42633}"/>
              </a:ext>
            </a:extLst>
          </p:cNvPr>
          <p:cNvSpPr/>
          <p:nvPr userDrawn="1"/>
        </p:nvSpPr>
        <p:spPr>
          <a:xfrm>
            <a:off x="1393736" y="11074374"/>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2" name="Rectangle 16">
            <a:extLst>
              <a:ext uri="{FF2B5EF4-FFF2-40B4-BE49-F238E27FC236}">
                <a16:creationId xmlns:a16="http://schemas.microsoft.com/office/drawing/2014/main" id="{7D2C8603-4A38-6C68-4D53-866CE984C61D}"/>
              </a:ext>
            </a:extLst>
          </p:cNvPr>
          <p:cNvSpPr/>
          <p:nvPr userDrawn="1"/>
        </p:nvSpPr>
        <p:spPr>
          <a:xfrm>
            <a:off x="1817368" y="11208727"/>
            <a:ext cx="734208" cy="1323439"/>
          </a:xfrm>
          <a:prstGeom prst="rect">
            <a:avLst/>
          </a:prstGeom>
        </p:spPr>
        <p:txBody>
          <a:bodyPr wrap="square">
            <a:spAutoFit/>
          </a:bodyPr>
          <a:lstStyle/>
          <a:p>
            <a:r>
              <a:rPr lang="nb-NO" sz="8000" dirty="0">
                <a:solidFill>
                  <a:schemeClr val="bg1"/>
                </a:solidFill>
                <a:latin typeface="+mj-lt"/>
              </a:rPr>
              <a:t>4</a:t>
            </a:r>
            <a:endParaRPr lang="nb-NO" sz="7200" dirty="0">
              <a:solidFill>
                <a:schemeClr val="bg1"/>
              </a:solidFill>
              <a:latin typeface="+mj-lt"/>
            </a:endParaRPr>
          </a:p>
        </p:txBody>
      </p:sp>
      <p:sp>
        <p:nvSpPr>
          <p:cNvPr id="14" name="Plassholder for innhold 2">
            <a:extLst>
              <a:ext uri="{FF2B5EF4-FFF2-40B4-BE49-F238E27FC236}">
                <a16:creationId xmlns:a16="http://schemas.microsoft.com/office/drawing/2014/main" id="{9A9AB591-5FC6-CC73-6647-39096CF3E55E}"/>
              </a:ext>
            </a:extLst>
          </p:cNvPr>
          <p:cNvSpPr>
            <a:spLocks noGrp="1"/>
          </p:cNvSpPr>
          <p:nvPr>
            <p:ph idx="16" hasCustomPrompt="1"/>
          </p:nvPr>
        </p:nvSpPr>
        <p:spPr>
          <a:xfrm>
            <a:off x="3273945" y="10777527"/>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1690768825"/>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6227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273946" y="2861098"/>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47" y="3195425"/>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79" y="3329778"/>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6" y="5817702"/>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58" y="5952054"/>
            <a:ext cx="734208" cy="1323439"/>
          </a:xfrm>
          <a:prstGeom prst="rect">
            <a:avLst/>
          </a:prstGeom>
        </p:spPr>
        <p:txBody>
          <a:bodyPr wrap="square">
            <a:spAutoFit/>
          </a:bodyPr>
          <a:lstStyle/>
          <a:p>
            <a:r>
              <a:rPr lang="nb-NO" sz="8000" dirty="0">
                <a:solidFill>
                  <a:schemeClr val="bg1"/>
                </a:solidFill>
                <a:latin typeface="+mj-lt"/>
              </a:rPr>
              <a:t>2</a:t>
            </a:r>
            <a:endParaRPr lang="nb-NO" sz="7200" dirty="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6" y="8453043"/>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68" y="8587396"/>
            <a:ext cx="734208" cy="1323439"/>
          </a:xfrm>
          <a:prstGeom prst="rect">
            <a:avLst/>
          </a:prstGeom>
        </p:spPr>
        <p:txBody>
          <a:bodyPr wrap="square">
            <a:spAutoFit/>
          </a:bodyPr>
          <a:lstStyle/>
          <a:p>
            <a:r>
              <a:rPr lang="nb-NO" sz="8000" dirty="0">
                <a:solidFill>
                  <a:schemeClr val="bg1"/>
                </a:solidFill>
                <a:latin typeface="+mj-lt"/>
              </a:rPr>
              <a:t>3</a:t>
            </a:r>
            <a:endParaRPr lang="nb-NO" sz="7200" dirty="0">
              <a:solidFill>
                <a:schemeClr val="bg1"/>
              </a:solidFill>
              <a:latin typeface="+mj-lt"/>
            </a:endParaRPr>
          </a:p>
        </p:txBody>
      </p:sp>
      <p:sp>
        <p:nvSpPr>
          <p:cNvPr id="18" name="Plassholder for innhold 2">
            <a:extLst>
              <a:ext uri="{FF2B5EF4-FFF2-40B4-BE49-F238E27FC236}">
                <a16:creationId xmlns:a16="http://schemas.microsoft.com/office/drawing/2014/main" id="{1239F255-0210-BC99-E6F3-6B8657ADA856}"/>
              </a:ext>
            </a:extLst>
          </p:cNvPr>
          <p:cNvSpPr>
            <a:spLocks noGrp="1"/>
          </p:cNvSpPr>
          <p:nvPr>
            <p:ph idx="14" hasCustomPrompt="1"/>
          </p:nvPr>
        </p:nvSpPr>
        <p:spPr>
          <a:xfrm>
            <a:off x="3273945" y="5506845"/>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9" name="Plassholder for innhold 2">
            <a:extLst>
              <a:ext uri="{FF2B5EF4-FFF2-40B4-BE49-F238E27FC236}">
                <a16:creationId xmlns:a16="http://schemas.microsoft.com/office/drawing/2014/main" id="{1BB10F39-66CE-7473-9BE0-ED4BB582BB14}"/>
              </a:ext>
            </a:extLst>
          </p:cNvPr>
          <p:cNvSpPr>
            <a:spLocks noGrp="1"/>
          </p:cNvSpPr>
          <p:nvPr>
            <p:ph idx="15" hasCustomPrompt="1"/>
          </p:nvPr>
        </p:nvSpPr>
        <p:spPr>
          <a:xfrm>
            <a:off x="3273945" y="8142186"/>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1" name="Ellipse 10">
            <a:extLst>
              <a:ext uri="{FF2B5EF4-FFF2-40B4-BE49-F238E27FC236}">
                <a16:creationId xmlns:a16="http://schemas.microsoft.com/office/drawing/2014/main" id="{F0FBEBCE-9880-DF89-73C1-9DE7E1D42633}"/>
              </a:ext>
            </a:extLst>
          </p:cNvPr>
          <p:cNvSpPr/>
          <p:nvPr userDrawn="1"/>
        </p:nvSpPr>
        <p:spPr>
          <a:xfrm>
            <a:off x="1393736" y="11074374"/>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2" name="Rectangle 16">
            <a:extLst>
              <a:ext uri="{FF2B5EF4-FFF2-40B4-BE49-F238E27FC236}">
                <a16:creationId xmlns:a16="http://schemas.microsoft.com/office/drawing/2014/main" id="{7D2C8603-4A38-6C68-4D53-866CE984C61D}"/>
              </a:ext>
            </a:extLst>
          </p:cNvPr>
          <p:cNvSpPr/>
          <p:nvPr userDrawn="1"/>
        </p:nvSpPr>
        <p:spPr>
          <a:xfrm>
            <a:off x="1817368" y="11208727"/>
            <a:ext cx="734208" cy="1323439"/>
          </a:xfrm>
          <a:prstGeom prst="rect">
            <a:avLst/>
          </a:prstGeom>
        </p:spPr>
        <p:txBody>
          <a:bodyPr wrap="square">
            <a:spAutoFit/>
          </a:bodyPr>
          <a:lstStyle/>
          <a:p>
            <a:r>
              <a:rPr lang="nb-NO" sz="8000" dirty="0">
                <a:solidFill>
                  <a:schemeClr val="bg1"/>
                </a:solidFill>
                <a:latin typeface="+mj-lt"/>
              </a:rPr>
              <a:t>4</a:t>
            </a:r>
            <a:endParaRPr lang="nb-NO" sz="7200" dirty="0">
              <a:solidFill>
                <a:schemeClr val="bg1"/>
              </a:solidFill>
              <a:latin typeface="+mj-lt"/>
            </a:endParaRPr>
          </a:p>
        </p:txBody>
      </p:sp>
      <p:sp>
        <p:nvSpPr>
          <p:cNvPr id="14" name="Plassholder for innhold 2">
            <a:extLst>
              <a:ext uri="{FF2B5EF4-FFF2-40B4-BE49-F238E27FC236}">
                <a16:creationId xmlns:a16="http://schemas.microsoft.com/office/drawing/2014/main" id="{9A9AB591-5FC6-CC73-6647-39096CF3E55E}"/>
              </a:ext>
            </a:extLst>
          </p:cNvPr>
          <p:cNvSpPr>
            <a:spLocks noGrp="1"/>
          </p:cNvSpPr>
          <p:nvPr>
            <p:ph idx="16" hasCustomPrompt="1"/>
          </p:nvPr>
        </p:nvSpPr>
        <p:spPr>
          <a:xfrm>
            <a:off x="3273945" y="10777527"/>
            <a:ext cx="11588867" cy="2257974"/>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4281255382"/>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6227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273946" y="2639291"/>
            <a:ext cx="11588867"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47" y="2450514"/>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79" y="2584867"/>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6" y="4680901"/>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58" y="4815253"/>
            <a:ext cx="734208" cy="1323439"/>
          </a:xfrm>
          <a:prstGeom prst="rect">
            <a:avLst/>
          </a:prstGeom>
        </p:spPr>
        <p:txBody>
          <a:bodyPr wrap="square">
            <a:spAutoFit/>
          </a:bodyPr>
          <a:lstStyle/>
          <a:p>
            <a:r>
              <a:rPr lang="nb-NO" sz="8000">
                <a:solidFill>
                  <a:schemeClr val="bg1"/>
                </a:solidFill>
                <a:latin typeface="+mj-lt"/>
              </a:rPr>
              <a:t>2</a:t>
            </a:r>
            <a:endParaRPr lang="nb-NO" sz="720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6" y="6911289"/>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68" y="7045642"/>
            <a:ext cx="734208" cy="1323439"/>
          </a:xfrm>
          <a:prstGeom prst="rect">
            <a:avLst/>
          </a:prstGeom>
        </p:spPr>
        <p:txBody>
          <a:bodyPr wrap="square">
            <a:spAutoFit/>
          </a:bodyPr>
          <a:lstStyle/>
          <a:p>
            <a:r>
              <a:rPr lang="nb-NO" sz="8000">
                <a:solidFill>
                  <a:schemeClr val="bg1"/>
                </a:solidFill>
                <a:latin typeface="+mj-lt"/>
              </a:rPr>
              <a:t>3</a:t>
            </a:r>
            <a:endParaRPr lang="nb-NO" sz="7200">
              <a:solidFill>
                <a:schemeClr val="bg1"/>
              </a:solidFill>
              <a:latin typeface="+mj-lt"/>
            </a:endParaRPr>
          </a:p>
        </p:txBody>
      </p:sp>
      <p:sp>
        <p:nvSpPr>
          <p:cNvPr id="10" name="Ellipse 10">
            <a:extLst>
              <a:ext uri="{FF2B5EF4-FFF2-40B4-BE49-F238E27FC236}">
                <a16:creationId xmlns:a16="http://schemas.microsoft.com/office/drawing/2014/main" id="{8C2323A2-FF9C-23CE-B457-37322142B1C5}"/>
              </a:ext>
            </a:extLst>
          </p:cNvPr>
          <p:cNvSpPr/>
          <p:nvPr userDrawn="1"/>
        </p:nvSpPr>
        <p:spPr>
          <a:xfrm>
            <a:off x="1393736" y="9141677"/>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1" name="Rectangle 27">
            <a:extLst>
              <a:ext uri="{FF2B5EF4-FFF2-40B4-BE49-F238E27FC236}">
                <a16:creationId xmlns:a16="http://schemas.microsoft.com/office/drawing/2014/main" id="{2F53FF7C-8F64-DF34-2C55-34A43AB5521E}"/>
              </a:ext>
            </a:extLst>
          </p:cNvPr>
          <p:cNvSpPr/>
          <p:nvPr userDrawn="1"/>
        </p:nvSpPr>
        <p:spPr>
          <a:xfrm>
            <a:off x="1817367" y="9276030"/>
            <a:ext cx="734209" cy="1323439"/>
          </a:xfrm>
          <a:prstGeom prst="rect">
            <a:avLst/>
          </a:prstGeom>
        </p:spPr>
        <p:txBody>
          <a:bodyPr wrap="square">
            <a:spAutoFit/>
          </a:bodyPr>
          <a:lstStyle/>
          <a:p>
            <a:r>
              <a:rPr lang="nb-NO" sz="8000">
                <a:solidFill>
                  <a:schemeClr val="bg1"/>
                </a:solidFill>
                <a:latin typeface="+mj-lt"/>
              </a:rPr>
              <a:t>4</a:t>
            </a:r>
            <a:endParaRPr lang="nb-NO" sz="7200">
              <a:solidFill>
                <a:schemeClr val="bg1"/>
              </a:solidFill>
              <a:latin typeface="+mj-lt"/>
            </a:endParaRPr>
          </a:p>
        </p:txBody>
      </p:sp>
      <p:sp>
        <p:nvSpPr>
          <p:cNvPr id="12" name="Ellipse 10">
            <a:extLst>
              <a:ext uri="{FF2B5EF4-FFF2-40B4-BE49-F238E27FC236}">
                <a16:creationId xmlns:a16="http://schemas.microsoft.com/office/drawing/2014/main" id="{54A24E47-54D1-76F0-F7B3-C9CCBD610CA6}"/>
              </a:ext>
            </a:extLst>
          </p:cNvPr>
          <p:cNvSpPr/>
          <p:nvPr userDrawn="1"/>
        </p:nvSpPr>
        <p:spPr>
          <a:xfrm>
            <a:off x="1393736" y="11377728"/>
            <a:ext cx="1631359" cy="1636260"/>
          </a:xfrm>
          <a:prstGeom prst="ellipse">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3" name="Rectangle 30">
            <a:extLst>
              <a:ext uri="{FF2B5EF4-FFF2-40B4-BE49-F238E27FC236}">
                <a16:creationId xmlns:a16="http://schemas.microsoft.com/office/drawing/2014/main" id="{600402F5-B267-58DB-54F8-A5FCDE924C83}"/>
              </a:ext>
            </a:extLst>
          </p:cNvPr>
          <p:cNvSpPr/>
          <p:nvPr userDrawn="1"/>
        </p:nvSpPr>
        <p:spPr>
          <a:xfrm>
            <a:off x="1817367" y="11512081"/>
            <a:ext cx="734209" cy="1323439"/>
          </a:xfrm>
          <a:prstGeom prst="rect">
            <a:avLst/>
          </a:prstGeom>
        </p:spPr>
        <p:txBody>
          <a:bodyPr wrap="square">
            <a:spAutoFit/>
          </a:bodyPr>
          <a:lstStyle/>
          <a:p>
            <a:r>
              <a:rPr lang="nb-NO" sz="8000">
                <a:solidFill>
                  <a:schemeClr val="bg1"/>
                </a:solidFill>
                <a:latin typeface="+mj-lt"/>
              </a:rPr>
              <a:t>5</a:t>
            </a:r>
            <a:endParaRPr lang="nb-NO" sz="7200">
              <a:solidFill>
                <a:schemeClr val="bg1"/>
              </a:solidFill>
              <a:latin typeface="+mj-lt"/>
            </a:endParaRPr>
          </a:p>
        </p:txBody>
      </p:sp>
      <p:sp>
        <p:nvSpPr>
          <p:cNvPr id="14" name="Plassholder for innhold 2">
            <a:extLst>
              <a:ext uri="{FF2B5EF4-FFF2-40B4-BE49-F238E27FC236}">
                <a16:creationId xmlns:a16="http://schemas.microsoft.com/office/drawing/2014/main" id="{35ABEB9B-1852-8A11-3FFF-65A316E4CC1B}"/>
              </a:ext>
            </a:extLst>
          </p:cNvPr>
          <p:cNvSpPr>
            <a:spLocks noGrp="1"/>
          </p:cNvSpPr>
          <p:nvPr>
            <p:ph idx="12" hasCustomPrompt="1"/>
          </p:nvPr>
        </p:nvSpPr>
        <p:spPr>
          <a:xfrm>
            <a:off x="3273945" y="4753230"/>
            <a:ext cx="11588867"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5" name="Plassholder for innhold 2">
            <a:extLst>
              <a:ext uri="{FF2B5EF4-FFF2-40B4-BE49-F238E27FC236}">
                <a16:creationId xmlns:a16="http://schemas.microsoft.com/office/drawing/2014/main" id="{52B9F8FA-3E6A-D40C-1718-982C671C79B7}"/>
              </a:ext>
            </a:extLst>
          </p:cNvPr>
          <p:cNvSpPr>
            <a:spLocks noGrp="1"/>
          </p:cNvSpPr>
          <p:nvPr>
            <p:ph idx="13" hasCustomPrompt="1"/>
          </p:nvPr>
        </p:nvSpPr>
        <p:spPr>
          <a:xfrm>
            <a:off x="3273945" y="6983619"/>
            <a:ext cx="11588867"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6" name="Plassholder for innhold 2">
            <a:extLst>
              <a:ext uri="{FF2B5EF4-FFF2-40B4-BE49-F238E27FC236}">
                <a16:creationId xmlns:a16="http://schemas.microsoft.com/office/drawing/2014/main" id="{F98C59A8-702E-8378-5B55-D3783A87D955}"/>
              </a:ext>
            </a:extLst>
          </p:cNvPr>
          <p:cNvSpPr>
            <a:spLocks noGrp="1"/>
          </p:cNvSpPr>
          <p:nvPr>
            <p:ph idx="14" hasCustomPrompt="1"/>
          </p:nvPr>
        </p:nvSpPr>
        <p:spPr>
          <a:xfrm>
            <a:off x="3273945" y="9236065"/>
            <a:ext cx="11588867"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7" name="Plassholder for innhold 2">
            <a:extLst>
              <a:ext uri="{FF2B5EF4-FFF2-40B4-BE49-F238E27FC236}">
                <a16:creationId xmlns:a16="http://schemas.microsoft.com/office/drawing/2014/main" id="{1D3C303C-7672-C8D9-B59A-5FD6565A04AE}"/>
              </a:ext>
            </a:extLst>
          </p:cNvPr>
          <p:cNvSpPr>
            <a:spLocks noGrp="1"/>
          </p:cNvSpPr>
          <p:nvPr>
            <p:ph idx="15" hasCustomPrompt="1"/>
          </p:nvPr>
        </p:nvSpPr>
        <p:spPr>
          <a:xfrm>
            <a:off x="3273945" y="11566505"/>
            <a:ext cx="11588867"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1282209328"/>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solidFill>
                  <a:schemeClr val="bg2">
                    <a:lumMod val="25000"/>
                  </a:schemeClr>
                </a:solidFill>
              </a:defRPr>
            </a:lvl1pPr>
          </a:lstStyle>
          <a:p>
            <a:r>
              <a:rPr lang="nb-NO" dirty="0"/>
              <a:t>Klikk på ikonet for å legge til et bilde</a:t>
            </a:r>
          </a:p>
        </p:txBody>
      </p:sp>
      <p:sp>
        <p:nvSpPr>
          <p:cNvPr id="51" name="Shape 51"/>
          <p:cNvSpPr>
            <a:spLocks noGrp="1"/>
          </p:cNvSpPr>
          <p:nvPr>
            <p:ph type="title"/>
          </p:nvPr>
        </p:nvSpPr>
        <p:spPr>
          <a:xfrm>
            <a:off x="1400537" y="431799"/>
            <a:ext cx="13439126"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3171463" y="2639291"/>
            <a:ext cx="11668200"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2" name="Ellipse 10">
            <a:extLst>
              <a:ext uri="{FF2B5EF4-FFF2-40B4-BE49-F238E27FC236}">
                <a16:creationId xmlns:a16="http://schemas.microsoft.com/office/drawing/2014/main" id="{9456FC96-D6BA-CEB7-6070-9B3291020F15}"/>
              </a:ext>
            </a:extLst>
          </p:cNvPr>
          <p:cNvSpPr/>
          <p:nvPr userDrawn="1"/>
        </p:nvSpPr>
        <p:spPr>
          <a:xfrm>
            <a:off x="1396150" y="2450514"/>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3" name="Rectangle 6">
            <a:extLst>
              <a:ext uri="{FF2B5EF4-FFF2-40B4-BE49-F238E27FC236}">
                <a16:creationId xmlns:a16="http://schemas.microsoft.com/office/drawing/2014/main" id="{C427D290-60C0-9E48-8C28-742A6DE8517A}"/>
              </a:ext>
            </a:extLst>
          </p:cNvPr>
          <p:cNvSpPr/>
          <p:nvPr userDrawn="1"/>
        </p:nvSpPr>
        <p:spPr>
          <a:xfrm>
            <a:off x="1819782" y="2584867"/>
            <a:ext cx="734208" cy="1323439"/>
          </a:xfrm>
          <a:prstGeom prst="rect">
            <a:avLst/>
          </a:prstGeom>
        </p:spPr>
        <p:txBody>
          <a:bodyPr wrap="square">
            <a:spAutoFit/>
          </a:bodyPr>
          <a:lstStyle/>
          <a:p>
            <a:r>
              <a:rPr lang="nb-NO" sz="8000" dirty="0">
                <a:solidFill>
                  <a:schemeClr val="bg1"/>
                </a:solidFill>
                <a:latin typeface="+mj-lt"/>
              </a:rPr>
              <a:t>1</a:t>
            </a:r>
            <a:endParaRPr lang="nb-NO" sz="7200" dirty="0">
              <a:solidFill>
                <a:schemeClr val="bg1"/>
              </a:solidFill>
              <a:latin typeface="+mj-lt"/>
            </a:endParaRPr>
          </a:p>
        </p:txBody>
      </p:sp>
      <p:sp>
        <p:nvSpPr>
          <p:cNvPr id="6" name="Ellipse 10">
            <a:extLst>
              <a:ext uri="{FF2B5EF4-FFF2-40B4-BE49-F238E27FC236}">
                <a16:creationId xmlns:a16="http://schemas.microsoft.com/office/drawing/2014/main" id="{518E1C57-F128-58C1-0DD8-D7C0A3A3B094}"/>
              </a:ext>
            </a:extLst>
          </p:cNvPr>
          <p:cNvSpPr/>
          <p:nvPr userDrawn="1"/>
        </p:nvSpPr>
        <p:spPr>
          <a:xfrm>
            <a:off x="1393739" y="4680901"/>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7" name="Rectangle 9">
            <a:extLst>
              <a:ext uri="{FF2B5EF4-FFF2-40B4-BE49-F238E27FC236}">
                <a16:creationId xmlns:a16="http://schemas.microsoft.com/office/drawing/2014/main" id="{E8C778E6-06AC-E4BF-2F91-CC83D64E5B9F}"/>
              </a:ext>
            </a:extLst>
          </p:cNvPr>
          <p:cNvSpPr/>
          <p:nvPr userDrawn="1"/>
        </p:nvSpPr>
        <p:spPr>
          <a:xfrm>
            <a:off x="1857461" y="4815253"/>
            <a:ext cx="734208" cy="1323439"/>
          </a:xfrm>
          <a:prstGeom prst="rect">
            <a:avLst/>
          </a:prstGeom>
        </p:spPr>
        <p:txBody>
          <a:bodyPr wrap="square">
            <a:spAutoFit/>
          </a:bodyPr>
          <a:lstStyle/>
          <a:p>
            <a:r>
              <a:rPr lang="nb-NO" sz="8000">
                <a:solidFill>
                  <a:schemeClr val="bg1"/>
                </a:solidFill>
                <a:latin typeface="+mj-lt"/>
              </a:rPr>
              <a:t>2</a:t>
            </a:r>
            <a:endParaRPr lang="nb-NO" sz="7200">
              <a:solidFill>
                <a:schemeClr val="bg1"/>
              </a:solidFill>
              <a:latin typeface="+mj-lt"/>
            </a:endParaRPr>
          </a:p>
        </p:txBody>
      </p:sp>
      <p:sp>
        <p:nvSpPr>
          <p:cNvPr id="8" name="Ellipse 7">
            <a:extLst>
              <a:ext uri="{FF2B5EF4-FFF2-40B4-BE49-F238E27FC236}">
                <a16:creationId xmlns:a16="http://schemas.microsoft.com/office/drawing/2014/main" id="{FA422BE4-1E36-8394-D2F7-D3A03360D6DE}"/>
              </a:ext>
            </a:extLst>
          </p:cNvPr>
          <p:cNvSpPr/>
          <p:nvPr userDrawn="1"/>
        </p:nvSpPr>
        <p:spPr>
          <a:xfrm>
            <a:off x="1393739" y="6911289"/>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9" name="Rectangle 16">
            <a:extLst>
              <a:ext uri="{FF2B5EF4-FFF2-40B4-BE49-F238E27FC236}">
                <a16:creationId xmlns:a16="http://schemas.microsoft.com/office/drawing/2014/main" id="{8CBEFCED-AC1A-10BE-ABE5-98FC7D2CCC84}"/>
              </a:ext>
            </a:extLst>
          </p:cNvPr>
          <p:cNvSpPr/>
          <p:nvPr userDrawn="1"/>
        </p:nvSpPr>
        <p:spPr>
          <a:xfrm>
            <a:off x="1817371" y="7045642"/>
            <a:ext cx="734208" cy="1323439"/>
          </a:xfrm>
          <a:prstGeom prst="rect">
            <a:avLst/>
          </a:prstGeom>
        </p:spPr>
        <p:txBody>
          <a:bodyPr wrap="square">
            <a:spAutoFit/>
          </a:bodyPr>
          <a:lstStyle/>
          <a:p>
            <a:r>
              <a:rPr lang="nb-NO" sz="8000">
                <a:solidFill>
                  <a:schemeClr val="bg1"/>
                </a:solidFill>
                <a:latin typeface="+mj-lt"/>
              </a:rPr>
              <a:t>3</a:t>
            </a:r>
            <a:endParaRPr lang="nb-NO" sz="7200">
              <a:solidFill>
                <a:schemeClr val="bg1"/>
              </a:solidFill>
              <a:latin typeface="+mj-lt"/>
            </a:endParaRPr>
          </a:p>
        </p:txBody>
      </p:sp>
      <p:sp>
        <p:nvSpPr>
          <p:cNvPr id="10" name="Ellipse 10">
            <a:extLst>
              <a:ext uri="{FF2B5EF4-FFF2-40B4-BE49-F238E27FC236}">
                <a16:creationId xmlns:a16="http://schemas.microsoft.com/office/drawing/2014/main" id="{8C2323A2-FF9C-23CE-B457-37322142B1C5}"/>
              </a:ext>
            </a:extLst>
          </p:cNvPr>
          <p:cNvSpPr/>
          <p:nvPr userDrawn="1"/>
        </p:nvSpPr>
        <p:spPr>
          <a:xfrm>
            <a:off x="1393739" y="9141677"/>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1" name="Rectangle 27">
            <a:extLst>
              <a:ext uri="{FF2B5EF4-FFF2-40B4-BE49-F238E27FC236}">
                <a16:creationId xmlns:a16="http://schemas.microsoft.com/office/drawing/2014/main" id="{2F53FF7C-8F64-DF34-2C55-34A43AB5521E}"/>
              </a:ext>
            </a:extLst>
          </p:cNvPr>
          <p:cNvSpPr/>
          <p:nvPr userDrawn="1"/>
        </p:nvSpPr>
        <p:spPr>
          <a:xfrm>
            <a:off x="1817370" y="9276030"/>
            <a:ext cx="734209" cy="1323439"/>
          </a:xfrm>
          <a:prstGeom prst="rect">
            <a:avLst/>
          </a:prstGeom>
        </p:spPr>
        <p:txBody>
          <a:bodyPr wrap="square">
            <a:spAutoFit/>
          </a:bodyPr>
          <a:lstStyle/>
          <a:p>
            <a:r>
              <a:rPr lang="nb-NO" sz="8000">
                <a:solidFill>
                  <a:schemeClr val="bg1"/>
                </a:solidFill>
                <a:latin typeface="+mj-lt"/>
              </a:rPr>
              <a:t>4</a:t>
            </a:r>
            <a:endParaRPr lang="nb-NO" sz="7200">
              <a:solidFill>
                <a:schemeClr val="bg1"/>
              </a:solidFill>
              <a:latin typeface="+mj-lt"/>
            </a:endParaRPr>
          </a:p>
        </p:txBody>
      </p:sp>
      <p:sp>
        <p:nvSpPr>
          <p:cNvPr id="12" name="Ellipse 10">
            <a:extLst>
              <a:ext uri="{FF2B5EF4-FFF2-40B4-BE49-F238E27FC236}">
                <a16:creationId xmlns:a16="http://schemas.microsoft.com/office/drawing/2014/main" id="{54A24E47-54D1-76F0-F7B3-C9CCBD610CA6}"/>
              </a:ext>
            </a:extLst>
          </p:cNvPr>
          <p:cNvSpPr/>
          <p:nvPr userDrawn="1"/>
        </p:nvSpPr>
        <p:spPr>
          <a:xfrm>
            <a:off x="1393739" y="11377728"/>
            <a:ext cx="1631359" cy="1636260"/>
          </a:xfrm>
          <a:prstGeom prst="ellipse">
            <a:avLst/>
          </a:prstGeom>
          <a:solidFill>
            <a:srgbClr val="D94A9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3" name="Rectangle 30">
            <a:extLst>
              <a:ext uri="{FF2B5EF4-FFF2-40B4-BE49-F238E27FC236}">
                <a16:creationId xmlns:a16="http://schemas.microsoft.com/office/drawing/2014/main" id="{600402F5-B267-58DB-54F8-A5FCDE924C83}"/>
              </a:ext>
            </a:extLst>
          </p:cNvPr>
          <p:cNvSpPr/>
          <p:nvPr userDrawn="1"/>
        </p:nvSpPr>
        <p:spPr>
          <a:xfrm>
            <a:off x="1817370" y="11512081"/>
            <a:ext cx="734209" cy="1323439"/>
          </a:xfrm>
          <a:prstGeom prst="rect">
            <a:avLst/>
          </a:prstGeom>
        </p:spPr>
        <p:txBody>
          <a:bodyPr wrap="square">
            <a:spAutoFit/>
          </a:bodyPr>
          <a:lstStyle/>
          <a:p>
            <a:r>
              <a:rPr lang="nb-NO" sz="8000">
                <a:solidFill>
                  <a:schemeClr val="bg1"/>
                </a:solidFill>
                <a:latin typeface="+mj-lt"/>
              </a:rPr>
              <a:t>5</a:t>
            </a:r>
            <a:endParaRPr lang="nb-NO" sz="7200">
              <a:solidFill>
                <a:schemeClr val="bg1"/>
              </a:solidFill>
              <a:latin typeface="+mj-lt"/>
            </a:endParaRPr>
          </a:p>
        </p:txBody>
      </p:sp>
      <p:sp>
        <p:nvSpPr>
          <p:cNvPr id="14" name="Plassholder for innhold 2">
            <a:extLst>
              <a:ext uri="{FF2B5EF4-FFF2-40B4-BE49-F238E27FC236}">
                <a16:creationId xmlns:a16="http://schemas.microsoft.com/office/drawing/2014/main" id="{35ABEB9B-1852-8A11-3FFF-65A316E4CC1B}"/>
              </a:ext>
            </a:extLst>
          </p:cNvPr>
          <p:cNvSpPr>
            <a:spLocks noGrp="1"/>
          </p:cNvSpPr>
          <p:nvPr>
            <p:ph idx="12" hasCustomPrompt="1"/>
          </p:nvPr>
        </p:nvSpPr>
        <p:spPr>
          <a:xfrm>
            <a:off x="3171462" y="4753230"/>
            <a:ext cx="11668200"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5" name="Plassholder for innhold 2">
            <a:extLst>
              <a:ext uri="{FF2B5EF4-FFF2-40B4-BE49-F238E27FC236}">
                <a16:creationId xmlns:a16="http://schemas.microsoft.com/office/drawing/2014/main" id="{52B9F8FA-3E6A-D40C-1718-982C671C79B7}"/>
              </a:ext>
            </a:extLst>
          </p:cNvPr>
          <p:cNvSpPr>
            <a:spLocks noGrp="1"/>
          </p:cNvSpPr>
          <p:nvPr>
            <p:ph idx="13" hasCustomPrompt="1"/>
          </p:nvPr>
        </p:nvSpPr>
        <p:spPr>
          <a:xfrm>
            <a:off x="3171462" y="6983619"/>
            <a:ext cx="11668200"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6" name="Plassholder for innhold 2">
            <a:extLst>
              <a:ext uri="{FF2B5EF4-FFF2-40B4-BE49-F238E27FC236}">
                <a16:creationId xmlns:a16="http://schemas.microsoft.com/office/drawing/2014/main" id="{F98C59A8-702E-8378-5B55-D3783A87D955}"/>
              </a:ext>
            </a:extLst>
          </p:cNvPr>
          <p:cNvSpPr>
            <a:spLocks noGrp="1"/>
          </p:cNvSpPr>
          <p:nvPr>
            <p:ph idx="14" hasCustomPrompt="1"/>
          </p:nvPr>
        </p:nvSpPr>
        <p:spPr>
          <a:xfrm>
            <a:off x="3171462" y="9236065"/>
            <a:ext cx="11668200"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
        <p:nvSpPr>
          <p:cNvPr id="17" name="Plassholder for innhold 2">
            <a:extLst>
              <a:ext uri="{FF2B5EF4-FFF2-40B4-BE49-F238E27FC236}">
                <a16:creationId xmlns:a16="http://schemas.microsoft.com/office/drawing/2014/main" id="{1D3C303C-7672-C8D9-B59A-5FD6565A04AE}"/>
              </a:ext>
            </a:extLst>
          </p:cNvPr>
          <p:cNvSpPr>
            <a:spLocks noGrp="1"/>
          </p:cNvSpPr>
          <p:nvPr>
            <p:ph idx="15" hasCustomPrompt="1"/>
          </p:nvPr>
        </p:nvSpPr>
        <p:spPr>
          <a:xfrm>
            <a:off x="3171462" y="11566505"/>
            <a:ext cx="11668200" cy="1447483"/>
          </a:xfrm>
        </p:spPr>
        <p:txBody>
          <a:bodyPr anchor="ctr">
            <a:normAutofit/>
          </a:bodyPr>
          <a:lstStyle>
            <a:lvl1pPr marL="0" marR="0" indent="0" algn="l" defTabSz="825500" rtl="0" latinLnBrk="0">
              <a:lnSpc>
                <a:spcPct val="100000"/>
              </a:lnSpc>
              <a:spcBef>
                <a:spcPts val="1800"/>
              </a:spcBef>
              <a:spcAft>
                <a:spcPts val="600"/>
              </a:spcAft>
              <a:buClr>
                <a:schemeClr val="accent2"/>
              </a:buClr>
              <a:buSzPct val="150000"/>
              <a:buFontTx/>
              <a:buNone/>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635000" indent="0">
              <a:buClr>
                <a:srgbClr val="D94A94"/>
              </a:buClr>
              <a:buFontTx/>
              <a:buNone/>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270000" indent="0">
              <a:buFontTx/>
              <a:buNone/>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indent="0">
              <a:buFontTx/>
              <a:buNone/>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p:txBody>
      </p:sp>
    </p:spTree>
    <p:extLst>
      <p:ext uri="{BB962C8B-B14F-4D97-AF65-F5344CB8AC3E}">
        <p14:creationId xmlns:p14="http://schemas.microsoft.com/office/powerpoint/2010/main" val="398975286"/>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Egendefinert oppsett">
    <p:bg>
      <p:bgPr>
        <a:gradFill rotWithShape="0">
          <a:gsLst>
            <a:gs pos="0">
              <a:srgbClr val="D94A94"/>
            </a:gs>
            <a:gs pos="4000">
              <a:srgbClr val="D94A94"/>
            </a:gs>
            <a:gs pos="100000">
              <a:srgbClr val="3D4A9A"/>
            </a:gs>
          </a:gsLst>
          <a:lin ang="18900000" scaled="1"/>
        </a:gradFill>
        <a:effectLst/>
      </p:bgPr>
    </p:bg>
    <p:spTree>
      <p:nvGrpSpPr>
        <p:cNvPr id="1" name=""/>
        <p:cNvGrpSpPr/>
        <p:nvPr/>
      </p:nvGrpSpPr>
      <p:grpSpPr>
        <a:xfrm>
          <a:off x="0" y="0"/>
          <a:ext cx="0" cy="0"/>
          <a:chOff x="0" y="0"/>
          <a:chExt cx="0" cy="0"/>
        </a:xfrm>
      </p:grpSpPr>
      <p:sp>
        <p:nvSpPr>
          <p:cNvPr id="6" name="Plassholder for tekst 5"/>
          <p:cNvSpPr>
            <a:spLocks noGrp="1"/>
          </p:cNvSpPr>
          <p:nvPr>
            <p:ph type="body" sz="quarter" idx="10" hasCustomPrompt="1"/>
          </p:nvPr>
        </p:nvSpPr>
        <p:spPr>
          <a:xfrm>
            <a:off x="1204051" y="7616757"/>
            <a:ext cx="19576628" cy="2559050"/>
          </a:xfrm>
          <a:prstGeom prst="rect">
            <a:avLst/>
          </a:prstGeom>
        </p:spPr>
        <p:txBody>
          <a:bodyPr>
            <a:normAutofit/>
          </a:bodyPr>
          <a:lstStyle>
            <a:lvl1pPr marL="0" indent="0">
              <a:buNone/>
              <a:defRPr lang="nb-NO" sz="7200" b="0">
                <a:solidFill>
                  <a:schemeClr val="bg1"/>
                </a:solidFill>
                <a:latin typeface="+mj-lt"/>
                <a:ea typeface="HurmeGeometricSans3 Light"/>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a:t>Klikk for å redigere tekststil</a:t>
            </a:r>
          </a:p>
        </p:txBody>
      </p:sp>
      <p:pic>
        <p:nvPicPr>
          <p:cNvPr id="4" name="Bilde 4">
            <a:extLst>
              <a:ext uri="{FF2B5EF4-FFF2-40B4-BE49-F238E27FC236}">
                <a16:creationId xmlns:a16="http://schemas.microsoft.com/office/drawing/2014/main" id="{F8A24CDE-39BF-4DA6-A15E-FA3E0B9A29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286718188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lvl1pPr>
          </a:lstStyle>
          <a:p>
            <a:r>
              <a:rPr lang="nb-NO"/>
              <a:t>Klikk på ikonet for å legge til et bilde</a:t>
            </a:r>
          </a:p>
        </p:txBody>
      </p:sp>
      <p:sp>
        <p:nvSpPr>
          <p:cNvPr id="51" name="Shape 51"/>
          <p:cNvSpPr>
            <a:spLocks noGrp="1"/>
          </p:cNvSpPr>
          <p:nvPr>
            <p:ph type="title"/>
          </p:nvPr>
        </p:nvSpPr>
        <p:spPr>
          <a:xfrm>
            <a:off x="1402079" y="431799"/>
            <a:ext cx="13252383"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1402078" y="2523281"/>
            <a:ext cx="13252385" cy="10093124"/>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486186149"/>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resentasjonsslide med 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6678" y="0"/>
            <a:ext cx="9272337" cy="13716000"/>
          </a:xfrm>
        </p:spPr>
        <p:txBody>
          <a:bodyPr/>
          <a:lstStyle>
            <a:lvl1pPr marL="0" indent="0">
              <a:buNone/>
              <a:defRPr/>
            </a:lvl1pPr>
          </a:lstStyle>
          <a:p>
            <a:r>
              <a:rPr lang="nb-NO"/>
              <a:t>Klikk på ikonet for å legge til et bilde</a:t>
            </a:r>
          </a:p>
        </p:txBody>
      </p:sp>
      <p:sp>
        <p:nvSpPr>
          <p:cNvPr id="51" name="Shape 51"/>
          <p:cNvSpPr>
            <a:spLocks noGrp="1"/>
          </p:cNvSpPr>
          <p:nvPr>
            <p:ph type="title"/>
          </p:nvPr>
        </p:nvSpPr>
        <p:spPr>
          <a:xfrm>
            <a:off x="9850057" y="370391"/>
            <a:ext cx="13635888" cy="1922714"/>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dirty="0"/>
              <a:t>Klikk for å redigere tittelstil</a:t>
            </a:r>
            <a:endParaRPr dirty="0"/>
          </a:p>
        </p:txBody>
      </p:sp>
      <p:sp>
        <p:nvSpPr>
          <p:cNvPr id="5" name="Plassholder for innhold 2"/>
          <p:cNvSpPr>
            <a:spLocks noGrp="1"/>
          </p:cNvSpPr>
          <p:nvPr>
            <p:ph idx="10" hasCustomPrompt="1"/>
          </p:nvPr>
        </p:nvSpPr>
        <p:spPr>
          <a:xfrm>
            <a:off x="9850056" y="2534856"/>
            <a:ext cx="13635890" cy="10081549"/>
          </a:xfrm>
        </p:spPr>
        <p:txBody>
          <a:bodyPr/>
          <a:lstStyle>
            <a:lvl1pPr marL="635000" marR="0" indent="-635000" algn="l" defTabSz="825500" rtl="0" latinLnBrk="0">
              <a:lnSpc>
                <a:spcPct val="100000"/>
              </a:lnSpc>
              <a:spcBef>
                <a:spcPts val="1800"/>
              </a:spcBef>
              <a:spcAft>
                <a:spcPts val="600"/>
              </a:spcAft>
              <a:buClr>
                <a:schemeClr val="accent2"/>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Tree>
    <p:extLst>
      <p:ext uri="{BB962C8B-B14F-4D97-AF65-F5344CB8AC3E}">
        <p14:creationId xmlns:p14="http://schemas.microsoft.com/office/powerpoint/2010/main" val="1917264956"/>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asjonsslide med bilde">
    <p:spTree>
      <p:nvGrpSpPr>
        <p:cNvPr id="1" name=""/>
        <p:cNvGrpSpPr/>
        <p:nvPr/>
      </p:nvGrpSpPr>
      <p:grpSpPr>
        <a:xfrm>
          <a:off x="0" y="0"/>
          <a:ext cx="0" cy="0"/>
          <a:chOff x="0" y="0"/>
          <a:chExt cx="0" cy="0"/>
        </a:xfrm>
      </p:grpSpPr>
      <p:sp>
        <p:nvSpPr>
          <p:cNvPr id="51" name="Shape 51"/>
          <p:cNvSpPr>
            <a:spLocks noGrp="1"/>
          </p:cNvSpPr>
          <p:nvPr>
            <p:ph type="title"/>
          </p:nvPr>
        </p:nvSpPr>
        <p:spPr>
          <a:xfrm>
            <a:off x="1402079" y="431799"/>
            <a:ext cx="13252383" cy="1861305"/>
          </a:xfrm>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lang="nb-NO"/>
              <a:t>Klikk for å redigere tittelstil</a:t>
            </a:r>
            <a:endParaRPr/>
          </a:p>
        </p:txBody>
      </p:sp>
      <p:sp>
        <p:nvSpPr>
          <p:cNvPr id="5" name="Plassholder for innhold 2"/>
          <p:cNvSpPr>
            <a:spLocks noGrp="1"/>
          </p:cNvSpPr>
          <p:nvPr>
            <p:ph idx="10" hasCustomPrompt="1"/>
          </p:nvPr>
        </p:nvSpPr>
        <p:spPr>
          <a:xfrm>
            <a:off x="1402078" y="2639291"/>
            <a:ext cx="13252385" cy="963292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4" name="Plassholder for bilde 3">
            <a:extLst>
              <a:ext uri="{FF2B5EF4-FFF2-40B4-BE49-F238E27FC236}">
                <a16:creationId xmlns:a16="http://schemas.microsoft.com/office/drawing/2014/main" id="{3F7FA872-DFE7-72E4-C962-B879CB6A0AD3}"/>
              </a:ext>
            </a:extLst>
          </p:cNvPr>
          <p:cNvSpPr>
            <a:spLocks noGrp="1"/>
          </p:cNvSpPr>
          <p:nvPr>
            <p:ph type="pic" sz="quarter" idx="11"/>
          </p:nvPr>
        </p:nvSpPr>
        <p:spPr>
          <a:xfrm>
            <a:off x="15111663" y="0"/>
            <a:ext cx="9272337" cy="13716000"/>
          </a:xfrm>
        </p:spPr>
        <p:txBody>
          <a:bodyPr/>
          <a:lstStyle>
            <a:lvl1pPr marL="0" indent="0">
              <a:buNone/>
              <a:defRPr/>
            </a:lvl1pPr>
          </a:lstStyle>
          <a:p>
            <a:endParaRPr lang="nb-NO"/>
          </a:p>
        </p:txBody>
      </p:sp>
      <p:pic>
        <p:nvPicPr>
          <p:cNvPr id="3" name="Bilde 2" descr="Et bilde som inneholder Grafikk, design&#10;&#10;Automatisk generert beskrivelse">
            <a:extLst>
              <a:ext uri="{FF2B5EF4-FFF2-40B4-BE49-F238E27FC236}">
                <a16:creationId xmlns:a16="http://schemas.microsoft.com/office/drawing/2014/main" id="{E7891450-8D85-0647-EBED-5B1B970198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173" y="12296740"/>
            <a:ext cx="1246265" cy="1246265"/>
          </a:xfrm>
          <a:prstGeom prst="rect">
            <a:avLst/>
          </a:prstGeom>
        </p:spPr>
      </p:pic>
    </p:spTree>
    <p:extLst>
      <p:ext uri="{BB962C8B-B14F-4D97-AF65-F5344CB8AC3E}">
        <p14:creationId xmlns:p14="http://schemas.microsoft.com/office/powerpoint/2010/main" val="407009044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63273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7_Title">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9600">
                <a:solidFill>
                  <a:srgbClr val="FFFFFF"/>
                </a:solidFill>
                <a:latin typeface="Arial" panose="020B0604020202020204" pitchFamily="34" charset="0"/>
                <a:cs typeface="Arial" panose="020B0604020202020204" pitchFamily="34" charset="0"/>
              </a:defRPr>
            </a:lvl1pPr>
          </a:lstStyle>
          <a:p>
            <a:endParaRP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129555712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Punktlist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3F6C4EE-C948-4E5C-87E9-696CB9A46B49}"/>
              </a:ext>
            </a:extLst>
          </p:cNvPr>
          <p:cNvSpPr/>
          <p:nvPr userDrawn="1"/>
        </p:nvSpPr>
        <p:spPr>
          <a:xfrm>
            <a:off x="4" y="0"/>
            <a:ext cx="24383996" cy="13716000"/>
          </a:xfrm>
          <a:prstGeom prst="rect">
            <a:avLst/>
          </a:prstGeom>
          <a:gradFill flip="none" rotWithShape="1">
            <a:gsLst>
              <a:gs pos="0">
                <a:srgbClr val="D94A94"/>
              </a:gs>
              <a:gs pos="85000">
                <a:srgbClr val="3D4A9A"/>
              </a:gs>
            </a:gsLst>
            <a:lin ang="18900000" scaled="1"/>
            <a:tileRect/>
          </a:gra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nb-NO" kern="1200"/>
          </a:p>
        </p:txBody>
      </p:sp>
      <p:sp>
        <p:nvSpPr>
          <p:cNvPr id="2" name="Plassholder for tekst 5">
            <a:extLst>
              <a:ext uri="{FF2B5EF4-FFF2-40B4-BE49-F238E27FC236}">
                <a16:creationId xmlns:a16="http://schemas.microsoft.com/office/drawing/2014/main" id="{3E2FDD98-2776-3DA8-3C0E-20745B929806}"/>
              </a:ext>
            </a:extLst>
          </p:cNvPr>
          <p:cNvSpPr>
            <a:spLocks noGrp="1"/>
          </p:cNvSpPr>
          <p:nvPr>
            <p:ph type="body" sz="quarter" idx="10" hasCustomPrompt="1"/>
          </p:nvPr>
        </p:nvSpPr>
        <p:spPr>
          <a:xfrm>
            <a:off x="1384573" y="7616757"/>
            <a:ext cx="19396105" cy="2559050"/>
          </a:xfrm>
          <a:prstGeom prst="rect">
            <a:avLst/>
          </a:prstGeom>
        </p:spPr>
        <p:txBody>
          <a:bodyPr>
            <a:normAutofit/>
          </a:bodyPr>
          <a:lstStyle>
            <a:lvl1pPr marL="0" indent="0">
              <a:buNone/>
              <a:defRPr lang="nb-NO" sz="7200" b="1">
                <a:solidFill>
                  <a:schemeClr val="bg1"/>
                </a:solidFill>
                <a:latin typeface="+mj-lt"/>
                <a:ea typeface="HurmeGeometricSans3 Light"/>
                <a:cs typeface="Arial" panose="020B0604020202020204" pitchFamily="34" charset="0"/>
                <a:sym typeface="HurmeGeometricSans3 Light"/>
              </a:defRPr>
            </a:lvl1pPr>
          </a:lstStyle>
          <a:p>
            <a:pPr marL="0" lvl="0" indent="0" algn="l" defTabSz="825500" rtl="0" eaLnBrk="1" fontAlgn="base" hangingPunct="1">
              <a:spcBef>
                <a:spcPts val="1800"/>
              </a:spcBef>
              <a:spcAft>
                <a:spcPts val="600"/>
              </a:spcAft>
              <a:buClr>
                <a:srgbClr val="3D4A9A"/>
              </a:buClr>
              <a:buSzPct val="150000"/>
              <a:buFont typeface="Arial" panose="020B0604020202020204" pitchFamily="34" charset="0"/>
              <a:buNone/>
            </a:pPr>
            <a:r>
              <a:rPr lang="nb-NO" dirty="0"/>
              <a:t>Klikk for å redigere tekststil</a:t>
            </a:r>
          </a:p>
        </p:txBody>
      </p:sp>
      <p:pic>
        <p:nvPicPr>
          <p:cNvPr id="3" name="Bilde 2">
            <a:extLst>
              <a:ext uri="{FF2B5EF4-FFF2-40B4-BE49-F238E27FC236}">
                <a16:creationId xmlns:a16="http://schemas.microsoft.com/office/drawing/2014/main" id="{0036A97C-6228-4F88-0FF3-44D87EC76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4574" y="820299"/>
            <a:ext cx="1350267" cy="1356363"/>
          </a:xfrm>
          <a:prstGeom prst="rect">
            <a:avLst/>
          </a:prstGeom>
        </p:spPr>
      </p:pic>
    </p:spTree>
    <p:extLst>
      <p:ext uri="{BB962C8B-B14F-4D97-AF65-F5344CB8AC3E}">
        <p14:creationId xmlns:p14="http://schemas.microsoft.com/office/powerpoint/2010/main" val="53791312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560142"/>
            <a:ext cx="7095852" cy="488238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6" name="Plassholder for innhold 2"/>
          <p:cNvSpPr>
            <a:spLocks noGrp="1"/>
          </p:cNvSpPr>
          <p:nvPr>
            <p:ph idx="11" hasCustomPrompt="1"/>
          </p:nvPr>
        </p:nvSpPr>
        <p:spPr>
          <a:xfrm>
            <a:off x="8671132" y="2568379"/>
            <a:ext cx="7046976" cy="4879365"/>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7" name="Plassholder for innhold 2"/>
          <p:cNvSpPr>
            <a:spLocks noGrp="1"/>
          </p:cNvSpPr>
          <p:nvPr>
            <p:ph idx="12" hasCustomPrompt="1"/>
          </p:nvPr>
        </p:nvSpPr>
        <p:spPr>
          <a:xfrm>
            <a:off x="1402079" y="2560142"/>
            <a:ext cx="7046976" cy="488238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8" name="Plassholder for innhold 2"/>
          <p:cNvSpPr>
            <a:spLocks noGrp="1"/>
          </p:cNvSpPr>
          <p:nvPr>
            <p:ph idx="13" hasCustomPrompt="1"/>
          </p:nvPr>
        </p:nvSpPr>
        <p:spPr>
          <a:xfrm>
            <a:off x="15940186" y="7671521"/>
            <a:ext cx="7095852" cy="496803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9" name="Plassholder for innhold 2"/>
          <p:cNvSpPr>
            <a:spLocks noGrp="1"/>
          </p:cNvSpPr>
          <p:nvPr>
            <p:ph idx="14" hasCustomPrompt="1"/>
          </p:nvPr>
        </p:nvSpPr>
        <p:spPr>
          <a:xfrm>
            <a:off x="8671132" y="7679759"/>
            <a:ext cx="7046976" cy="496496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10" name="Plassholder for innhold 2"/>
          <p:cNvSpPr>
            <a:spLocks noGrp="1"/>
          </p:cNvSpPr>
          <p:nvPr>
            <p:ph idx="15" hasCustomPrompt="1"/>
          </p:nvPr>
        </p:nvSpPr>
        <p:spPr>
          <a:xfrm>
            <a:off x="1402079" y="7671521"/>
            <a:ext cx="7046976" cy="4968031"/>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3" name="Text Placeholder 9">
            <a:extLst>
              <a:ext uri="{FF2B5EF4-FFF2-40B4-BE49-F238E27FC236}">
                <a16:creationId xmlns:a16="http://schemas.microsoft.com/office/drawing/2014/main" id="{2BCE005A-9487-8A3E-0CFA-09A2C0E60A45}"/>
              </a:ext>
            </a:extLst>
          </p:cNvPr>
          <p:cNvSpPr>
            <a:spLocks noGrp="1"/>
          </p:cNvSpPr>
          <p:nvPr>
            <p:ph type="body" sz="quarter" idx="16"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3724015706"/>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nb-NO" dirty="0"/>
          </a:p>
        </p:txBody>
      </p:sp>
      <p:sp>
        <p:nvSpPr>
          <p:cNvPr id="6" name="Title 5"/>
          <p:cNvSpPr>
            <a:spLocks noGrp="1"/>
          </p:cNvSpPr>
          <p:nvPr>
            <p:ph type="title"/>
          </p:nvPr>
        </p:nvSpPr>
        <p:spPr/>
        <p:txBody>
          <a:bodyPr/>
          <a:lstStyle/>
          <a:p>
            <a:r>
              <a:rPr lang="en-US"/>
              <a:t>Click to edit Master title style</a:t>
            </a:r>
          </a:p>
        </p:txBody>
      </p:sp>
      <p:sp>
        <p:nvSpPr>
          <p:cNvPr id="12" name="Slide Number Placeholder 5"/>
          <p:cNvSpPr>
            <a:spLocks noGrp="1"/>
          </p:cNvSpPr>
          <p:nvPr>
            <p:ph type="sldNum" sz="quarter" idx="4"/>
          </p:nvPr>
        </p:nvSpPr>
        <p:spPr>
          <a:xfrm>
            <a:off x="23164801" y="549278"/>
            <a:ext cx="695126" cy="692596"/>
          </a:xfrm>
          <a:prstGeom prst="rect">
            <a:avLst/>
          </a:prstGeom>
        </p:spPr>
        <p:txBody>
          <a:bodyPr vert="horz" lIns="0" tIns="0" rIns="0" bIns="18288" rtlCol="0" anchor="ctr"/>
          <a:lstStyle>
            <a:lvl1pPr algn="ctr">
              <a:defRPr sz="2400">
                <a:solidFill>
                  <a:schemeClr val="bg1"/>
                </a:solidFill>
              </a:defRPr>
            </a:lvl1pPr>
          </a:lstStyle>
          <a:p>
            <a:fld id="{EEEC0D2D-1413-45EA-9677-8262D5752468}" type="slidenum">
              <a:rPr lang="nb-NO" smtClean="0"/>
              <a:t>‹#›</a:t>
            </a:fld>
            <a:endParaRPr lang="nb-NO"/>
          </a:p>
        </p:txBody>
      </p:sp>
    </p:spTree>
    <p:extLst>
      <p:ext uri="{BB962C8B-B14F-4D97-AF65-F5344CB8AC3E}">
        <p14:creationId xmlns:p14="http://schemas.microsoft.com/office/powerpoint/2010/main" val="137678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solidFill>
                  <a:schemeClr val="bg2">
                    <a:lumMod val="25000"/>
                  </a:schemeClr>
                </a:solidFill>
                <a:latin typeface="Arial" panose="020B0604020202020204" pitchFamily="34" charset="0"/>
                <a:cs typeface="Arial" panose="020B0604020202020204" pitchFamily="34" charset="0"/>
              </a:defRPr>
            </a:lvl1pPr>
          </a:lstStyle>
          <a:p>
            <a:r>
              <a:rPr dirty="0"/>
              <a:t>Title Text</a:t>
            </a:r>
          </a:p>
        </p:txBody>
      </p:sp>
      <p:sp>
        <p:nvSpPr>
          <p:cNvPr id="5" name="Plassholder for innhold 2"/>
          <p:cNvSpPr>
            <a:spLocks noGrp="1"/>
          </p:cNvSpPr>
          <p:nvPr>
            <p:ph idx="10" hasCustomPrompt="1"/>
          </p:nvPr>
        </p:nvSpPr>
        <p:spPr>
          <a:xfrm>
            <a:off x="1402078" y="2534855"/>
            <a:ext cx="21633959" cy="10081550"/>
          </a:xfrm>
        </p:spPr>
        <p:txBody>
          <a:bodyPr>
            <a:normAutofit/>
          </a:bodyPr>
          <a:lstStyle>
            <a:lvl1pPr marL="635000" indent="-635000">
              <a:spcBef>
                <a:spcPts val="1800"/>
              </a:spcBef>
              <a:spcAft>
                <a:spcPts val="600"/>
              </a:spcAft>
              <a:buClr>
                <a:srgbClr val="3D4A9A"/>
              </a:buClr>
              <a:buSzPct val="150000"/>
              <a:buFont typeface="Arial" panose="020B0604020202020204" pitchFamily="34" charset="0"/>
              <a:buChar char="•"/>
              <a:defRPr sz="3600">
                <a:solidFill>
                  <a:schemeClr val="bg2">
                    <a:lumMod val="25000"/>
                  </a:schemeClr>
                </a:solidFill>
                <a:latin typeface="Arial" panose="020B0604020202020204" pitchFamily="34" charset="0"/>
                <a:cs typeface="Arial" panose="020B0604020202020204" pitchFamily="34" charset="0"/>
              </a:defRPr>
            </a:lvl1pPr>
            <a:lvl2pPr marL="1270000" indent="-635000">
              <a:spcBef>
                <a:spcPts val="1200"/>
              </a:spcBef>
              <a:spcAft>
                <a:spcPts val="600"/>
              </a:spcAft>
              <a:buClr>
                <a:srgbClr val="404A9A"/>
              </a:buClr>
              <a:buSzPct val="100000"/>
              <a:buFont typeface="Courier New" panose="02070309020205020404" pitchFamily="49" charset="0"/>
              <a:buChar char="o"/>
              <a:defRPr sz="3200">
                <a:solidFill>
                  <a:schemeClr val="bg2">
                    <a:lumMod val="25000"/>
                  </a:schemeClr>
                </a:solidFill>
                <a:latin typeface="Arial" panose="020B0604020202020204" pitchFamily="34" charset="0"/>
                <a:cs typeface="Arial" panose="020B0604020202020204" pitchFamily="34" charset="0"/>
              </a:defRPr>
            </a:lvl2pPr>
            <a:lvl3pPr marL="1905000" indent="-635000">
              <a:spcBef>
                <a:spcPts val="1200"/>
              </a:spcBef>
              <a:spcAft>
                <a:spcPts val="600"/>
              </a:spcAft>
              <a:buClr>
                <a:srgbClr val="A19487"/>
              </a:buClr>
              <a:buSzPct val="150000"/>
              <a:buFont typeface="Arial" panose="020B0604020202020204" pitchFamily="34" charset="0"/>
              <a:buChar char="•"/>
              <a:defRPr sz="2800">
                <a:solidFill>
                  <a:schemeClr val="bg2">
                    <a:lumMod val="25000"/>
                  </a:schemeClr>
                </a:solidFill>
                <a:latin typeface="Arial" panose="020B0604020202020204" pitchFamily="34" charset="0"/>
                <a:cs typeface="Arial" panose="020B0604020202020204" pitchFamily="34" charset="0"/>
              </a:defRPr>
            </a:lvl3pPr>
            <a:lvl4pPr marL="2540000" indent="-635000">
              <a:spcBef>
                <a:spcPts val="1200"/>
              </a:spcBef>
              <a:spcAft>
                <a:spcPts val="600"/>
              </a:spcAft>
              <a:buClr>
                <a:srgbClr val="A19487"/>
              </a:buClr>
              <a:buSzPct val="80000"/>
              <a:buFont typeface="Courier New" panose="02070309020205020404" pitchFamily="49" charset="0"/>
              <a:buChar char="o"/>
              <a:defRPr sz="2400">
                <a:solidFill>
                  <a:schemeClr val="bg2">
                    <a:lumMod val="25000"/>
                  </a:schemeClr>
                </a:solidFill>
                <a:latin typeface="Arial" panose="020B0604020202020204" pitchFamily="34" charset="0"/>
                <a:cs typeface="Arial" panose="020B0604020202020204" pitchFamily="34" charset="0"/>
              </a:defRPr>
            </a:lvl4pPr>
          </a:lstStyle>
          <a:p>
            <a:r>
              <a:rPr lang="en-US" dirty="0"/>
              <a:t>Body Level One</a:t>
            </a:r>
          </a:p>
          <a:p>
            <a:pPr lvl="1"/>
            <a:r>
              <a:rPr lang="en-US" dirty="0"/>
              <a:t>Body Level Two</a:t>
            </a:r>
          </a:p>
          <a:p>
            <a:pPr lvl="2"/>
            <a:r>
              <a:rPr lang="en-US" dirty="0"/>
              <a:t>Body Level Three</a:t>
            </a:r>
          </a:p>
          <a:p>
            <a:pPr lvl="3"/>
            <a:r>
              <a:rPr lang="en-US" dirty="0"/>
              <a:t>Body Level Four</a:t>
            </a:r>
          </a:p>
        </p:txBody>
      </p:sp>
      <p:sp>
        <p:nvSpPr>
          <p:cNvPr id="2" name="Text Placeholder 9">
            <a:extLst>
              <a:ext uri="{FF2B5EF4-FFF2-40B4-BE49-F238E27FC236}">
                <a16:creationId xmlns:a16="http://schemas.microsoft.com/office/drawing/2014/main" id="{C41B6FDE-D7DA-F5F4-4963-47C6C7A56084}"/>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345908955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528692"/>
            <a:ext cx="12935713" cy="1009936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4502383" y="2534856"/>
            <a:ext cx="8546593" cy="1009312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3" name="Text Placeholder 9">
            <a:extLst>
              <a:ext uri="{FF2B5EF4-FFF2-40B4-BE49-F238E27FC236}">
                <a16:creationId xmlns:a16="http://schemas.microsoft.com/office/drawing/2014/main" id="{102DBA27-8EB7-88A7-BCDD-502885E36C8D}"/>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21435807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0116273" y="2534856"/>
            <a:ext cx="12919765" cy="10081549"/>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chemeClr val="accent1"/>
              </a:buCl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412616" y="2534912"/>
            <a:ext cx="8536056" cy="100753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chemeClr val="accent1"/>
              </a:buCl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7" name="Shape 54"/>
          <p:cNvSpPr txBox="1">
            <a:spLocks/>
          </p:cNvSpPr>
          <p:nvPr userDrawn="1"/>
        </p:nvSpPr>
        <p:spPr>
          <a:xfrm>
            <a:off x="22825605" y="12950190"/>
            <a:ext cx="102656" cy="379591"/>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endParaRPr lang="nb-NO"/>
          </a:p>
        </p:txBody>
      </p:sp>
      <p:sp>
        <p:nvSpPr>
          <p:cNvPr id="2" name="Text Placeholder 9">
            <a:extLst>
              <a:ext uri="{FF2B5EF4-FFF2-40B4-BE49-F238E27FC236}">
                <a16:creationId xmlns:a16="http://schemas.microsoft.com/office/drawing/2014/main" id="{AF1F761B-2506-925D-BCBF-40BCEB226A06}"/>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360328659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402078" y="2540272"/>
            <a:ext cx="10448546" cy="10064615"/>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sp>
        <p:nvSpPr>
          <p:cNvPr id="6" name="Plassholder for innhold 2"/>
          <p:cNvSpPr>
            <a:spLocks noGrp="1"/>
          </p:cNvSpPr>
          <p:nvPr>
            <p:ph idx="11" hasCustomPrompt="1"/>
          </p:nvPr>
        </p:nvSpPr>
        <p:spPr>
          <a:xfrm>
            <a:off x="12106657" y="2546430"/>
            <a:ext cx="10942320" cy="1005840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2" name="Text Placeholder 9">
            <a:extLst>
              <a:ext uri="{FF2B5EF4-FFF2-40B4-BE49-F238E27FC236}">
                <a16:creationId xmlns:a16="http://schemas.microsoft.com/office/drawing/2014/main" id="{13647986-450A-9939-5E52-87573463821E}"/>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81917246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rPr dirty="0"/>
              <a:t>Title Text</a:t>
            </a:r>
          </a:p>
        </p:txBody>
      </p:sp>
      <p:sp>
        <p:nvSpPr>
          <p:cNvPr id="5" name="Plassholder for innhold 2"/>
          <p:cNvSpPr>
            <a:spLocks noGrp="1"/>
          </p:cNvSpPr>
          <p:nvPr>
            <p:ph idx="10" hasCustomPrompt="1"/>
          </p:nvPr>
        </p:nvSpPr>
        <p:spPr>
          <a:xfrm>
            <a:off x="15940186" y="2549646"/>
            <a:ext cx="7095852" cy="1006706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6" name="Plassholder for innhold 2"/>
          <p:cNvSpPr>
            <a:spLocks noGrp="1"/>
          </p:cNvSpPr>
          <p:nvPr>
            <p:ph idx="11" hasCustomPrompt="1"/>
          </p:nvPr>
        </p:nvSpPr>
        <p:spPr>
          <a:xfrm>
            <a:off x="8671132" y="2558005"/>
            <a:ext cx="7046976" cy="1006084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7" name="Plassholder for innhold 2"/>
          <p:cNvSpPr>
            <a:spLocks noGrp="1"/>
          </p:cNvSpPr>
          <p:nvPr>
            <p:ph idx="12" hasCustomPrompt="1"/>
          </p:nvPr>
        </p:nvSpPr>
        <p:spPr>
          <a:xfrm>
            <a:off x="1402079" y="2549646"/>
            <a:ext cx="7046976" cy="10067060"/>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2" name="Text Placeholder 9">
            <a:extLst>
              <a:ext uri="{FF2B5EF4-FFF2-40B4-BE49-F238E27FC236}">
                <a16:creationId xmlns:a16="http://schemas.microsoft.com/office/drawing/2014/main" id="{11FB340F-7BB6-91C5-45C5-C4B430BAB678}"/>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13407727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400" b="1"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stStyle>
          <a:p>
            <a:r>
              <a:t>Title Text</a:t>
            </a:r>
          </a:p>
        </p:txBody>
      </p:sp>
      <p:sp>
        <p:nvSpPr>
          <p:cNvPr id="5" name="Plassholder for innhold 2"/>
          <p:cNvSpPr>
            <a:spLocks noGrp="1"/>
          </p:cNvSpPr>
          <p:nvPr>
            <p:ph idx="10" hasCustomPrompt="1"/>
          </p:nvPr>
        </p:nvSpPr>
        <p:spPr>
          <a:xfrm>
            <a:off x="1402078" y="2519766"/>
            <a:ext cx="10448546" cy="579091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6" name="Plassholder for innhold 2"/>
          <p:cNvSpPr>
            <a:spLocks noGrp="1"/>
          </p:cNvSpPr>
          <p:nvPr>
            <p:ph idx="11" hasCustomPrompt="1"/>
          </p:nvPr>
        </p:nvSpPr>
        <p:spPr>
          <a:xfrm>
            <a:off x="12106657" y="2523281"/>
            <a:ext cx="10942320" cy="5787342"/>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7" name="Plassholder for innhold 2"/>
          <p:cNvSpPr>
            <a:spLocks noGrp="1"/>
          </p:cNvSpPr>
          <p:nvPr>
            <p:ph idx="12" hasCustomPrompt="1"/>
          </p:nvPr>
        </p:nvSpPr>
        <p:spPr>
          <a:xfrm>
            <a:off x="1402078" y="8540670"/>
            <a:ext cx="21633959" cy="4064160"/>
          </a:xfrm>
        </p:spPr>
        <p:txBody>
          <a:bodyPr>
            <a:normAutofit/>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CD1D84"/>
              </a:buClr>
              <a:buSzPct val="125000"/>
              <a:buFont typeface="Arial" panose="020B0604020202020204" pitchFamily="34" charset="0"/>
              <a:buChar char="•"/>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rgbClr val="A19487"/>
              </a:buClr>
              <a:buSzPct val="125000"/>
              <a:buFont typeface="Arial" panose="020B0604020202020204" pitchFamily="34" charset="0"/>
              <a:buChar char="•"/>
              <a:defRPr lang="en-US" sz="28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buClr>
                <a:srgbClr val="A19487"/>
              </a:buClr>
              <a:buSzPct val="125000"/>
              <a:buFont typeface="Arial" panose="020B0604020202020204" pitchFamily="34" charset="0"/>
              <a:buChar char="•"/>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2" name="Text Placeholder 9">
            <a:extLst>
              <a:ext uri="{FF2B5EF4-FFF2-40B4-BE49-F238E27FC236}">
                <a16:creationId xmlns:a16="http://schemas.microsoft.com/office/drawing/2014/main" id="{7F533178-DFDA-8688-2F56-4868A2B18595}"/>
              </a:ext>
            </a:extLst>
          </p:cNvPr>
          <p:cNvSpPr>
            <a:spLocks noGrp="1"/>
          </p:cNvSpPr>
          <p:nvPr>
            <p:ph type="body" sz="quarter" idx="13" hasCustomPrompt="1"/>
          </p:nvPr>
        </p:nvSpPr>
        <p:spPr>
          <a:xfrm>
            <a:off x="1402078" y="12707938"/>
            <a:ext cx="21362388" cy="727075"/>
          </a:xfrm>
          <a:prstGeom prst="rect">
            <a:avLst/>
          </a:prstGeom>
        </p:spPr>
        <p:txBody>
          <a:bodyPr anchor="ctr">
            <a:normAutofit/>
          </a:bodyPr>
          <a:lstStyle>
            <a:lvl1pPr marL="0" indent="0">
              <a:buNone/>
              <a:defRPr sz="2000"/>
            </a:lvl1pPr>
            <a:lvl2pPr marL="635000" indent="0">
              <a:buNone/>
              <a:defRPr/>
            </a:lvl2pPr>
          </a:lstStyle>
          <a:p>
            <a:pPr lvl="0"/>
            <a:r>
              <a:rPr lang="en-US" dirty="0"/>
              <a:t>Edit Master text styles</a:t>
            </a:r>
          </a:p>
        </p:txBody>
      </p:sp>
    </p:spTree>
    <p:extLst>
      <p:ext uri="{BB962C8B-B14F-4D97-AF65-F5344CB8AC3E}">
        <p14:creationId xmlns:p14="http://schemas.microsoft.com/office/powerpoint/2010/main" val="2818271619"/>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hape 3"/>
          <p:cNvSpPr>
            <a:spLocks noGrp="1"/>
          </p:cNvSpPr>
          <p:nvPr>
            <p:ph type="title"/>
          </p:nvPr>
        </p:nvSpPr>
        <p:spPr>
          <a:xfrm>
            <a:off x="1402079" y="431799"/>
            <a:ext cx="21633959" cy="18613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
        <p:nvSpPr>
          <p:cNvPr id="4" name="Shape 4"/>
          <p:cNvSpPr>
            <a:spLocks noGrp="1"/>
          </p:cNvSpPr>
          <p:nvPr>
            <p:ph type="body" idx="1"/>
          </p:nvPr>
        </p:nvSpPr>
        <p:spPr>
          <a:xfrm>
            <a:off x="1402080" y="2540000"/>
            <a:ext cx="21633958" cy="99999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lang="en-US" dirty="0"/>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dirty="0"/>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dirty="0"/>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dirty="0"/>
              <a:t>Body Level Four</a:t>
            </a:r>
          </a:p>
        </p:txBody>
      </p:sp>
      <p:pic>
        <p:nvPicPr>
          <p:cNvPr id="5" name="Picture 4">
            <a:extLst>
              <a:ext uri="{FF2B5EF4-FFF2-40B4-BE49-F238E27FC236}">
                <a16:creationId xmlns:a16="http://schemas.microsoft.com/office/drawing/2014/main" id="{1F618E4D-B698-440B-9BB3-191FACAE1DAE}"/>
              </a:ext>
            </a:extLst>
          </p:cNvPr>
          <p:cNvPicPr>
            <a:picLocks noChangeAspect="1"/>
          </p:cNvPicPr>
          <p:nvPr userDrawn="1"/>
        </p:nvPicPr>
        <p:blipFill rotWithShape="1">
          <a:blip r:embed="rId39"/>
          <a:srcRect l="65625" t="54259" r="29479" b="35926"/>
          <a:stretch/>
        </p:blipFill>
        <p:spPr>
          <a:xfrm>
            <a:off x="23036038" y="12539980"/>
            <a:ext cx="895350" cy="1009650"/>
          </a:xfrm>
          <a:prstGeom prst="rect">
            <a:avLst/>
          </a:prstGeom>
        </p:spPr>
      </p:pic>
    </p:spTree>
    <p:extLst>
      <p:ext uri="{BB962C8B-B14F-4D97-AF65-F5344CB8AC3E}">
        <p14:creationId xmlns:p14="http://schemas.microsoft.com/office/powerpoint/2010/main" val="2055924460"/>
      </p:ext>
    </p:extLst>
  </p:cSld>
  <p:clrMap bg1="lt1" tx1="dk1" bg2="lt2" tx2="dk2" accent1="accent1" accent2="accent2" accent3="accent3" accent4="accent4" accent5="accent5" accent6="accent6" hlink="hlink" folHlink="folHlink"/>
  <p:sldLayoutIdLst>
    <p:sldLayoutId id="2147483738" r:id="rId1"/>
    <p:sldLayoutId id="2147483795" r:id="rId2"/>
    <p:sldLayoutId id="2147483794"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793" r:id="rId12"/>
    <p:sldLayoutId id="2147483747" r:id="rId13"/>
    <p:sldLayoutId id="2147483753" r:id="rId14"/>
    <p:sldLayoutId id="2147483760" r:id="rId15"/>
    <p:sldLayoutId id="2147483761" r:id="rId16"/>
    <p:sldLayoutId id="2147483762" r:id="rId17"/>
    <p:sldLayoutId id="2147483768" r:id="rId18"/>
    <p:sldLayoutId id="2147483769" r:id="rId19"/>
    <p:sldLayoutId id="2147483770"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7" r:id="rId32"/>
    <p:sldLayoutId id="2147483771" r:id="rId33"/>
    <p:sldLayoutId id="2147483788" r:id="rId34"/>
    <p:sldLayoutId id="2147483808" r:id="rId35"/>
    <p:sldLayoutId id="2147483817" r:id="rId36"/>
    <p:sldLayoutId id="2147483818" r:id="rId37"/>
  </p:sldLayoutIdLst>
  <p:transition spd="med"/>
  <p:hf sldNum="0" hdr="0" ftr="0" dt="0"/>
  <p:txStyles>
    <p:titleStyle>
      <a:lvl1pPr marL="0" marR="0" indent="0" algn="l" defTabSz="825500" latinLnBrk="0">
        <a:lnSpc>
          <a:spcPct val="100000"/>
        </a:lnSpc>
        <a:spcBef>
          <a:spcPts val="0"/>
        </a:spcBef>
        <a:spcAft>
          <a:spcPts val="0"/>
        </a:spcAft>
        <a:buClrTx/>
        <a:buSzTx/>
        <a:buFontTx/>
        <a:buNone/>
        <a:tabLst/>
        <a:defRPr sz="4400" b="0" i="0" u="none" strike="noStrike" cap="none" spc="0" baseline="0">
          <a:ln>
            <a:noFill/>
          </a:ln>
          <a:solidFill>
            <a:schemeClr val="bg2">
              <a:lumMod val="25000"/>
            </a:schemeClr>
          </a:solidFill>
          <a:uFillTx/>
          <a:latin typeface="+mj-lt"/>
          <a:ea typeface="HurmeGeometricSans3 Light"/>
          <a:cs typeface="HurmeGeometricSans3 Light"/>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p:titleStyle>
    <p:bodyStyle>
      <a:lvl1pPr marL="635000" marR="0" indent="-635000" algn="l" defTabSz="825500" rtl="0" latinLnBrk="0">
        <a:lnSpc>
          <a:spcPct val="100000"/>
        </a:lnSpc>
        <a:spcBef>
          <a:spcPts val="1800"/>
        </a:spcBef>
        <a:spcAft>
          <a:spcPts val="600"/>
        </a:spcAft>
        <a:buClr>
          <a:schemeClr val="accent1"/>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chemeClr val="accent1"/>
        </a:buClr>
        <a:buSzPct val="125000"/>
        <a:buFont typeface="Courier New" panose="02070309020205020404" pitchFamily="49" charset="0"/>
        <a:buChar char="o"/>
        <a:tabLst/>
        <a:defRPr lang="en-US" sz="28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p:bodyStyle>
    <p:otherStyle>
      <a:lvl1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1pPr>
      <a:lvl2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2pPr>
      <a:lvl3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3pPr>
      <a:lvl4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4pPr>
      <a:lvl5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5pPr>
      <a:lvl6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6pPr>
      <a:lvl7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7pPr>
      <a:lvl8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8pPr>
      <a:lvl9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1.xml"/><Relationship Id="rId16" Type="http://schemas.openxmlformats.org/officeDocument/2006/relationships/image" Target="../media/image18.svg"/><Relationship Id="rId1" Type="http://schemas.openxmlformats.org/officeDocument/2006/relationships/slideLayout" Target="../slideLayouts/slideLayout2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3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46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chart" Target="../charts/chart26.xml"/><Relationship Id="rId1" Type="http://schemas.openxmlformats.org/officeDocument/2006/relationships/slideLayout" Target="../slideLayouts/slideLayout4.xml"/><Relationship Id="rId6" Type="http://schemas.openxmlformats.org/officeDocument/2006/relationships/image" Target="../media/image2450.png"/><Relationship Id="rId5" Type="http://schemas.openxmlformats.org/officeDocument/2006/relationships/customXml" Target="../ink/ink2.xml"/><Relationship Id="rId10" Type="http://schemas.openxmlformats.org/officeDocument/2006/relationships/image" Target="../media/image2470.png"/><Relationship Id="rId4" Type="http://schemas.openxmlformats.org/officeDocument/2006/relationships/image" Target="../media/image2440.png"/><Relationship Id="rId9" Type="http://schemas.openxmlformats.org/officeDocument/2006/relationships/customXml" Target="../ink/ink4.xml"/></Relationships>
</file>

<file path=ppt/slides/_rels/slide6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customXml" Target="../ink/ink9.xml"/><Relationship Id="rId18" Type="http://schemas.openxmlformats.org/officeDocument/2006/relationships/image" Target="../media/image254.png"/><Relationship Id="rId3" Type="http://schemas.openxmlformats.org/officeDocument/2006/relationships/chart" Target="../charts/chart28.xml"/><Relationship Id="rId7" Type="http://schemas.openxmlformats.org/officeDocument/2006/relationships/customXml" Target="../ink/ink6.xml"/><Relationship Id="rId12" Type="http://schemas.openxmlformats.org/officeDocument/2006/relationships/image" Target="../media/image42.png"/><Relationship Id="rId17" Type="http://schemas.openxmlformats.org/officeDocument/2006/relationships/customXml" Target="../ink/ink11.xml"/><Relationship Id="rId2" Type="http://schemas.openxmlformats.org/officeDocument/2006/relationships/notesSlide" Target="../notesSlides/notesSlide20.xml"/><Relationship Id="rId16" Type="http://schemas.openxmlformats.org/officeDocument/2006/relationships/image" Target="../media/image253.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41.png"/><Relationship Id="rId4" Type="http://schemas.openxmlformats.org/officeDocument/2006/relationships/chart" Target="../charts/chart29.xml"/><Relationship Id="rId9" Type="http://schemas.openxmlformats.org/officeDocument/2006/relationships/customXml" Target="../ink/ink7.xml"/><Relationship Id="rId14" Type="http://schemas.openxmlformats.org/officeDocument/2006/relationships/image" Target="../media/image43.png"/></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36BDA9-DC4D-DAF5-5503-5CA724AF4781}"/>
              </a:ext>
            </a:extLst>
          </p:cNvPr>
          <p:cNvSpPr>
            <a:spLocks noGrp="1"/>
          </p:cNvSpPr>
          <p:nvPr>
            <p:ph type="title"/>
          </p:nvPr>
        </p:nvSpPr>
        <p:spPr>
          <a:xfrm>
            <a:off x="1597286" y="10179938"/>
            <a:ext cx="20828000" cy="2148655"/>
          </a:xfrm>
        </p:spPr>
        <p:txBody>
          <a:bodyPr>
            <a:normAutofit fontScale="90000"/>
          </a:bodyPr>
          <a:lstStyle/>
          <a:p>
            <a:r>
              <a:rPr lang="nb-NO" sz="6000" dirty="0"/>
              <a:t>Ålesund kommune</a:t>
            </a:r>
            <a:br>
              <a:rPr lang="nb-NO" dirty="0"/>
            </a:br>
            <a:r>
              <a:rPr lang="nb-NO" dirty="0"/>
              <a:t>Aldersvennlig samfunn</a:t>
            </a:r>
          </a:p>
        </p:txBody>
      </p:sp>
    </p:spTree>
    <p:extLst>
      <p:ext uri="{BB962C8B-B14F-4D97-AF65-F5344CB8AC3E}">
        <p14:creationId xmlns:p14="http://schemas.microsoft.com/office/powerpoint/2010/main" val="130179358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878C5-0F11-B4F3-8ADD-4B023C5FD36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852F1CC-4632-A0C7-A649-11F31BB24008}"/>
              </a:ext>
            </a:extLst>
          </p:cNvPr>
          <p:cNvSpPr>
            <a:spLocks noGrp="1"/>
          </p:cNvSpPr>
          <p:nvPr>
            <p:ph type="title"/>
          </p:nvPr>
        </p:nvSpPr>
        <p:spPr>
          <a:xfrm>
            <a:off x="1402079" y="431800"/>
            <a:ext cx="21633959" cy="1182992"/>
          </a:xfrm>
        </p:spPr>
        <p:txBody>
          <a:bodyPr/>
          <a:lstStyle/>
          <a:p>
            <a:r>
              <a:rPr lang="nb-NO" dirty="0"/>
              <a:t>Antall etasjer</a:t>
            </a:r>
          </a:p>
        </p:txBody>
      </p:sp>
      <p:graphicFrame>
        <p:nvGraphicFramePr>
          <p:cNvPr id="11" name="Plassholder for innhold 7">
            <a:extLst>
              <a:ext uri="{FF2B5EF4-FFF2-40B4-BE49-F238E27FC236}">
                <a16:creationId xmlns:a16="http://schemas.microsoft.com/office/drawing/2014/main" id="{1A46C884-D0A6-8FA0-3FA4-F88EBB916229}"/>
              </a:ext>
            </a:extLst>
          </p:cNvPr>
          <p:cNvGraphicFramePr>
            <a:graphicFrameLocks noGrp="1"/>
          </p:cNvGraphicFramePr>
          <p:nvPr>
            <p:ph idx="11"/>
            <p:extLst>
              <p:ext uri="{D42A27DB-BD31-4B8C-83A1-F6EECF244321}">
                <p14:modId xmlns:p14="http://schemas.microsoft.com/office/powerpoint/2010/main" val="678137444"/>
              </p:ext>
            </p:extLst>
          </p:nvPr>
        </p:nvGraphicFramePr>
        <p:xfrm>
          <a:off x="1402078" y="2907793"/>
          <a:ext cx="10265666" cy="67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ell 12">
            <a:extLst>
              <a:ext uri="{FF2B5EF4-FFF2-40B4-BE49-F238E27FC236}">
                <a16:creationId xmlns:a16="http://schemas.microsoft.com/office/drawing/2014/main" id="{DC1057AD-E4EB-8C10-5B73-69328A201F15}"/>
              </a:ext>
            </a:extLst>
          </p:cNvPr>
          <p:cNvGraphicFramePr>
            <a:graphicFrameLocks noGrp="1"/>
          </p:cNvGraphicFramePr>
          <p:nvPr>
            <p:extLst>
              <p:ext uri="{D42A27DB-BD31-4B8C-83A1-F6EECF244321}">
                <p14:modId xmlns:p14="http://schemas.microsoft.com/office/powerpoint/2010/main" val="3782029563"/>
              </p:ext>
            </p:extLst>
          </p:nvPr>
        </p:nvGraphicFramePr>
        <p:xfrm>
          <a:off x="12296255" y="2991271"/>
          <a:ext cx="10502723" cy="2915261"/>
        </p:xfrm>
        <a:graphic>
          <a:graphicData uri="http://schemas.openxmlformats.org/drawingml/2006/table">
            <a:tbl>
              <a:tblPr firstRow="1" firstCol="1" bandRow="1"/>
              <a:tblGrid>
                <a:gridCol w="2482528">
                  <a:extLst>
                    <a:ext uri="{9D8B030D-6E8A-4147-A177-3AD203B41FA5}">
                      <a16:colId xmlns:a16="http://schemas.microsoft.com/office/drawing/2014/main" val="3229880922"/>
                    </a:ext>
                  </a:extLst>
                </a:gridCol>
                <a:gridCol w="2539794">
                  <a:extLst>
                    <a:ext uri="{9D8B030D-6E8A-4147-A177-3AD203B41FA5}">
                      <a16:colId xmlns:a16="http://schemas.microsoft.com/office/drawing/2014/main" val="4239723503"/>
                    </a:ext>
                  </a:extLst>
                </a:gridCol>
                <a:gridCol w="2567654">
                  <a:extLst>
                    <a:ext uri="{9D8B030D-6E8A-4147-A177-3AD203B41FA5}">
                      <a16:colId xmlns:a16="http://schemas.microsoft.com/office/drawing/2014/main" val="523709013"/>
                    </a:ext>
                  </a:extLst>
                </a:gridCol>
                <a:gridCol w="2912747">
                  <a:extLst>
                    <a:ext uri="{9D8B030D-6E8A-4147-A177-3AD203B41FA5}">
                      <a16:colId xmlns:a16="http://schemas.microsoft.com/office/drawing/2014/main" val="351896747"/>
                    </a:ext>
                  </a:extLst>
                </a:gridCol>
              </a:tblGrid>
              <a:tr h="1232330">
                <a:tc>
                  <a:txBody>
                    <a:bodyPr/>
                    <a:lstStyle/>
                    <a:p>
                      <a:r>
                        <a:rPr lang="nb-NO" sz="28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a:r>
                        <a:rPr lang="nb-NO" sz="24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Enebolig</a:t>
                      </a:r>
                      <a:endParaRPr lang="nb-NO"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a:r>
                        <a:rPr lang="nb-NO" sz="24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Rekkehus</a:t>
                      </a:r>
                      <a:endParaRPr lang="nb-NO"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a:r>
                        <a:rPr lang="nb-NO" sz="2400" b="1"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Leilighet</a:t>
                      </a:r>
                      <a:endParaRPr lang="nb-NO" sz="24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2998157855"/>
                  </a:ext>
                </a:extLst>
              </a:tr>
              <a:tr h="829491">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På én etasje</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11 %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10 %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800" kern="100">
                          <a:effectLst/>
                          <a:latin typeface="Calibri" panose="020F0502020204030204" pitchFamily="34" charset="0"/>
                          <a:ea typeface="Aptos" panose="020B0004020202020204" pitchFamily="34" charset="0"/>
                          <a:cs typeface="Times New Roman" panose="02020603050405020304" pitchFamily="18" charset="0"/>
                        </a:rPr>
                        <a:t>81 %</a:t>
                      </a:r>
                      <a:endParaRPr lang="nb-NO"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885341120"/>
                  </a:ext>
                </a:extLst>
              </a:tr>
              <a:tr h="829491">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 flere etasjer</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a:r>
                        <a:rPr lang="nb-NO" sz="2800" kern="100">
                          <a:effectLst/>
                          <a:latin typeface="Calibri" panose="020F0502020204030204" pitchFamily="34" charset="0"/>
                          <a:ea typeface="Aptos" panose="020B0004020202020204" pitchFamily="34" charset="0"/>
                          <a:cs typeface="Times New Roman" panose="02020603050405020304" pitchFamily="18" charset="0"/>
                        </a:rPr>
                        <a:t>89 %</a:t>
                      </a:r>
                      <a:endParaRPr lang="nb-NO"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90 %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19 %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2698792"/>
                  </a:ext>
                </a:extLst>
              </a:tr>
            </a:tbl>
          </a:graphicData>
        </a:graphic>
      </p:graphicFrame>
      <p:graphicFrame>
        <p:nvGraphicFramePr>
          <p:cNvPr id="5" name="Tabell 4">
            <a:extLst>
              <a:ext uri="{FF2B5EF4-FFF2-40B4-BE49-F238E27FC236}">
                <a16:creationId xmlns:a16="http://schemas.microsoft.com/office/drawing/2014/main" id="{EAA3445C-BC7D-06B1-A061-6FA221FA9330}"/>
              </a:ext>
            </a:extLst>
          </p:cNvPr>
          <p:cNvGraphicFramePr>
            <a:graphicFrameLocks noGrp="1"/>
          </p:cNvGraphicFramePr>
          <p:nvPr>
            <p:extLst>
              <p:ext uri="{D42A27DB-BD31-4B8C-83A1-F6EECF244321}">
                <p14:modId xmlns:p14="http://schemas.microsoft.com/office/powerpoint/2010/main" val="1356899223"/>
              </p:ext>
            </p:extLst>
          </p:nvPr>
        </p:nvGraphicFramePr>
        <p:xfrm>
          <a:off x="12296256" y="6071573"/>
          <a:ext cx="10502724" cy="2974790"/>
        </p:xfrm>
        <a:graphic>
          <a:graphicData uri="http://schemas.openxmlformats.org/drawingml/2006/table">
            <a:tbl>
              <a:tblPr firstRow="1" firstCol="1" bandRow="1"/>
              <a:tblGrid>
                <a:gridCol w="1859012">
                  <a:extLst>
                    <a:ext uri="{9D8B030D-6E8A-4147-A177-3AD203B41FA5}">
                      <a16:colId xmlns:a16="http://schemas.microsoft.com/office/drawing/2014/main" val="3229880922"/>
                    </a:ext>
                  </a:extLst>
                </a:gridCol>
                <a:gridCol w="1901895">
                  <a:extLst>
                    <a:ext uri="{9D8B030D-6E8A-4147-A177-3AD203B41FA5}">
                      <a16:colId xmlns:a16="http://schemas.microsoft.com/office/drawing/2014/main" val="4239723503"/>
                    </a:ext>
                  </a:extLst>
                </a:gridCol>
                <a:gridCol w="1922757">
                  <a:extLst>
                    <a:ext uri="{9D8B030D-6E8A-4147-A177-3AD203B41FA5}">
                      <a16:colId xmlns:a16="http://schemas.microsoft.com/office/drawing/2014/main" val="523709013"/>
                    </a:ext>
                  </a:extLst>
                </a:gridCol>
                <a:gridCol w="2181176">
                  <a:extLst>
                    <a:ext uri="{9D8B030D-6E8A-4147-A177-3AD203B41FA5}">
                      <a16:colId xmlns:a16="http://schemas.microsoft.com/office/drawing/2014/main" val="351896747"/>
                    </a:ext>
                  </a:extLst>
                </a:gridCol>
                <a:gridCol w="2637884">
                  <a:extLst>
                    <a:ext uri="{9D8B030D-6E8A-4147-A177-3AD203B41FA5}">
                      <a16:colId xmlns:a16="http://schemas.microsoft.com/office/drawing/2014/main" val="3440756899"/>
                    </a:ext>
                  </a:extLst>
                </a:gridCol>
              </a:tblGrid>
              <a:tr h="1267910">
                <a:tc>
                  <a:txBody>
                    <a:bodyPr/>
                    <a:lstStyle/>
                    <a:p>
                      <a:r>
                        <a:rPr lang="nb-NO" sz="28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2998157855"/>
                  </a:ext>
                </a:extLst>
              </a:tr>
              <a:tr h="708088">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På én etasje</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885341120"/>
                  </a:ext>
                </a:extLst>
              </a:tr>
              <a:tr h="853084">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 flere etasjer</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76 %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2698792"/>
                  </a:ext>
                </a:extLst>
              </a:tr>
            </a:tbl>
          </a:graphicData>
        </a:graphic>
      </p:graphicFrame>
      <p:graphicFrame>
        <p:nvGraphicFramePr>
          <p:cNvPr id="6" name="Tabell 5">
            <a:extLst>
              <a:ext uri="{FF2B5EF4-FFF2-40B4-BE49-F238E27FC236}">
                <a16:creationId xmlns:a16="http://schemas.microsoft.com/office/drawing/2014/main" id="{50935231-412D-A605-B619-E10D1491816F}"/>
              </a:ext>
            </a:extLst>
          </p:cNvPr>
          <p:cNvGraphicFramePr>
            <a:graphicFrameLocks noGrp="1"/>
          </p:cNvGraphicFramePr>
          <p:nvPr>
            <p:extLst>
              <p:ext uri="{D42A27DB-BD31-4B8C-83A1-F6EECF244321}">
                <p14:modId xmlns:p14="http://schemas.microsoft.com/office/powerpoint/2010/main" val="4144251601"/>
              </p:ext>
            </p:extLst>
          </p:nvPr>
        </p:nvGraphicFramePr>
        <p:xfrm>
          <a:off x="1689276" y="9156531"/>
          <a:ext cx="21109704" cy="2810510"/>
        </p:xfrm>
        <a:graphic>
          <a:graphicData uri="http://schemas.openxmlformats.org/drawingml/2006/table">
            <a:tbl>
              <a:tblPr firstRow="1" firstCol="1" bandRow="1"/>
              <a:tblGrid>
                <a:gridCol w="1656379">
                  <a:extLst>
                    <a:ext uri="{9D8B030D-6E8A-4147-A177-3AD203B41FA5}">
                      <a16:colId xmlns:a16="http://schemas.microsoft.com/office/drawing/2014/main" val="3229880922"/>
                    </a:ext>
                  </a:extLst>
                </a:gridCol>
                <a:gridCol w="1694589">
                  <a:extLst>
                    <a:ext uri="{9D8B030D-6E8A-4147-A177-3AD203B41FA5}">
                      <a16:colId xmlns:a16="http://schemas.microsoft.com/office/drawing/2014/main" val="4239723503"/>
                    </a:ext>
                  </a:extLst>
                </a:gridCol>
                <a:gridCol w="1713177">
                  <a:extLst>
                    <a:ext uri="{9D8B030D-6E8A-4147-A177-3AD203B41FA5}">
                      <a16:colId xmlns:a16="http://schemas.microsoft.com/office/drawing/2014/main" val="523709013"/>
                    </a:ext>
                  </a:extLst>
                </a:gridCol>
                <a:gridCol w="1943429">
                  <a:extLst>
                    <a:ext uri="{9D8B030D-6E8A-4147-A177-3AD203B41FA5}">
                      <a16:colId xmlns:a16="http://schemas.microsoft.com/office/drawing/2014/main" val="351896747"/>
                    </a:ext>
                  </a:extLst>
                </a:gridCol>
                <a:gridCol w="2350355">
                  <a:extLst>
                    <a:ext uri="{9D8B030D-6E8A-4147-A177-3AD203B41FA5}">
                      <a16:colId xmlns:a16="http://schemas.microsoft.com/office/drawing/2014/main" val="3440756899"/>
                    </a:ext>
                  </a:extLst>
                </a:gridCol>
                <a:gridCol w="2350355">
                  <a:extLst>
                    <a:ext uri="{9D8B030D-6E8A-4147-A177-3AD203B41FA5}">
                      <a16:colId xmlns:a16="http://schemas.microsoft.com/office/drawing/2014/main" val="1254574694"/>
                    </a:ext>
                  </a:extLst>
                </a:gridCol>
                <a:gridCol w="2350355">
                  <a:extLst>
                    <a:ext uri="{9D8B030D-6E8A-4147-A177-3AD203B41FA5}">
                      <a16:colId xmlns:a16="http://schemas.microsoft.com/office/drawing/2014/main" val="3813957504"/>
                    </a:ext>
                  </a:extLst>
                </a:gridCol>
                <a:gridCol w="2350355">
                  <a:extLst>
                    <a:ext uri="{9D8B030D-6E8A-4147-A177-3AD203B41FA5}">
                      <a16:colId xmlns:a16="http://schemas.microsoft.com/office/drawing/2014/main" val="596136868"/>
                    </a:ext>
                  </a:extLst>
                </a:gridCol>
                <a:gridCol w="2350355">
                  <a:extLst>
                    <a:ext uri="{9D8B030D-6E8A-4147-A177-3AD203B41FA5}">
                      <a16:colId xmlns:a16="http://schemas.microsoft.com/office/drawing/2014/main" val="3184378558"/>
                    </a:ext>
                  </a:extLst>
                </a:gridCol>
                <a:gridCol w="2350355">
                  <a:extLst>
                    <a:ext uri="{9D8B030D-6E8A-4147-A177-3AD203B41FA5}">
                      <a16:colId xmlns:a16="http://schemas.microsoft.com/office/drawing/2014/main" val="2914381412"/>
                    </a:ext>
                  </a:extLst>
                </a:gridCol>
              </a:tblGrid>
              <a:tr h="1066671">
                <a:tc>
                  <a:txBody>
                    <a:bodyPr/>
                    <a:lstStyle/>
                    <a:p>
                      <a:r>
                        <a:rPr lang="nb-NO" sz="28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Indre 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2998157855"/>
                  </a:ext>
                </a:extLst>
              </a:tr>
              <a:tr h="824860">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På én etasje</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45 %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36 %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885341120"/>
                  </a:ext>
                </a:extLst>
              </a:tr>
              <a:tr h="824860">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 flere etasjer</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55 %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64 %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2698792"/>
                  </a:ext>
                </a:extLst>
              </a:tr>
            </a:tbl>
          </a:graphicData>
        </a:graphic>
      </p:graphicFrame>
      <p:sp>
        <p:nvSpPr>
          <p:cNvPr id="3" name="Tittel 1">
            <a:extLst>
              <a:ext uri="{FF2B5EF4-FFF2-40B4-BE49-F238E27FC236}">
                <a16:creationId xmlns:a16="http://schemas.microsoft.com/office/drawing/2014/main" id="{D8AB64E5-46D8-8970-E09F-D6132E82A292}"/>
              </a:ext>
            </a:extLst>
          </p:cNvPr>
          <p:cNvSpPr txBox="1">
            <a:spLocks/>
          </p:cNvSpPr>
          <p:nvPr/>
        </p:nvSpPr>
        <p:spPr>
          <a:xfrm>
            <a:off x="1375020" y="157481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1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Det er først og fremst de som bor i enebolig og rekkehus som har en bolig som går over flere etasjer, mens de som bor i leilighet i overveiende grad bor på </a:t>
            </a:r>
            <a:r>
              <a:rPr lang="nb-NO" sz="2800" dirty="0"/>
              <a:t>é</a:t>
            </a:r>
            <a:r>
              <a:rPr lang="nb-NO" sz="3200" dirty="0"/>
              <a:t>n etasje. Dette gjenspeiles da også i at andelene som har flere etasjer synker med alder. Likevel svarer 45 % av de over 85 år at de bor over flere enn en etasje.</a:t>
            </a:r>
          </a:p>
        </p:txBody>
      </p:sp>
      <p:sp>
        <p:nvSpPr>
          <p:cNvPr id="4" name="Tittel 1">
            <a:extLst>
              <a:ext uri="{FF2B5EF4-FFF2-40B4-BE49-F238E27FC236}">
                <a16:creationId xmlns:a16="http://schemas.microsoft.com/office/drawing/2014/main" id="{B6C74B88-C1AB-36FB-84C4-CF2A993C5ABB}"/>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Hvis bor i Enebolig, Rekkehus, Leilighet, kommunal bolig </a:t>
            </a:r>
            <a:r>
              <a:rPr lang="nb-NO" sz="2400" b="1" dirty="0"/>
              <a:t>Totalt: </a:t>
            </a:r>
            <a:r>
              <a:rPr lang="nb-NO" sz="2400" dirty="0"/>
              <a:t>n=4745, </a:t>
            </a:r>
            <a:r>
              <a:rPr lang="nb-NO" sz="2400" b="1" dirty="0"/>
              <a:t>55-64 år:</a:t>
            </a:r>
            <a:r>
              <a:rPr lang="nb-NO" sz="2400" dirty="0"/>
              <a:t> n=1777, </a:t>
            </a:r>
            <a:r>
              <a:rPr lang="nb-NO" sz="2400" b="1" dirty="0"/>
              <a:t>65-74 år:</a:t>
            </a:r>
            <a:r>
              <a:rPr lang="nb-NO" sz="2400" dirty="0"/>
              <a:t> n=1891, </a:t>
            </a:r>
            <a:r>
              <a:rPr lang="nb-NO" sz="2400" b="1" dirty="0"/>
              <a:t>75-84 år:</a:t>
            </a:r>
            <a:r>
              <a:rPr lang="nb-NO" sz="2400" dirty="0"/>
              <a:t> n=944, </a:t>
            </a:r>
            <a:r>
              <a:rPr lang="nb-NO" sz="2400" b="1" dirty="0"/>
              <a:t>85 år og eldre:</a:t>
            </a:r>
            <a:r>
              <a:rPr lang="nb-NO" sz="2400" dirty="0"/>
              <a:t> n=133</a:t>
            </a:r>
          </a:p>
          <a:p>
            <a:pPr hangingPunct="1"/>
            <a:r>
              <a:rPr lang="nb-NO" sz="2400" b="1" dirty="0" err="1"/>
              <a:t>Hessa</a:t>
            </a:r>
            <a:r>
              <a:rPr lang="nb-NO" sz="2400" b="1" dirty="0"/>
              <a:t>, Skarbøvik, </a:t>
            </a:r>
            <a:r>
              <a:rPr lang="nb-NO" sz="2400" b="1" dirty="0" err="1"/>
              <a:t>Aspøy</a:t>
            </a:r>
            <a:r>
              <a:rPr lang="nb-NO" sz="2400" b="1" dirty="0"/>
              <a:t>:</a:t>
            </a:r>
            <a:r>
              <a:rPr lang="nb-NO" sz="2400" dirty="0"/>
              <a:t> n=574,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n=1256, </a:t>
            </a:r>
            <a:r>
              <a:rPr lang="nb-NO" sz="2400" b="1" dirty="0"/>
              <a:t>Spjelkavik, Åse, Lerstad:</a:t>
            </a:r>
            <a:r>
              <a:rPr lang="nb-NO" sz="2400" dirty="0"/>
              <a:t> n=1267, </a:t>
            </a:r>
            <a:r>
              <a:rPr lang="nb-NO" sz="2400" b="1" dirty="0"/>
              <a:t>Indre Borgund:</a:t>
            </a:r>
            <a:r>
              <a:rPr lang="nb-NO" sz="2400" dirty="0"/>
              <a:t> n=740, </a:t>
            </a:r>
          </a:p>
          <a:p>
            <a:pPr hangingPunct="1"/>
            <a:r>
              <a:rPr lang="nb-NO" sz="2400" b="1" dirty="0"/>
              <a:t>Ellingsøy:</a:t>
            </a:r>
            <a:r>
              <a:rPr lang="nb-NO" sz="2400" dirty="0"/>
              <a:t> n=177, </a:t>
            </a:r>
            <a:r>
              <a:rPr lang="nb-NO" sz="2400" b="1" dirty="0"/>
              <a:t>Sandøy:</a:t>
            </a:r>
            <a:r>
              <a:rPr lang="nb-NO" sz="2400" dirty="0"/>
              <a:t> n=161, </a:t>
            </a:r>
            <a:r>
              <a:rPr lang="nb-NO" sz="2400" b="1" dirty="0"/>
              <a:t>Skodje:</a:t>
            </a:r>
            <a:r>
              <a:rPr lang="nb-NO" sz="2400" dirty="0"/>
              <a:t> n=369, </a:t>
            </a:r>
            <a:r>
              <a:rPr lang="nb-NO" sz="2400" b="1" dirty="0"/>
              <a:t>Ørskog:</a:t>
            </a:r>
            <a:r>
              <a:rPr lang="nb-NO" sz="2400" dirty="0"/>
              <a:t> n=190, </a:t>
            </a:r>
            <a:r>
              <a:rPr lang="nb-NO" sz="2400" b="1" dirty="0"/>
              <a:t>Annet sted:</a:t>
            </a:r>
            <a:r>
              <a:rPr lang="nb-NO" sz="2400" dirty="0"/>
              <a:t> n=11</a:t>
            </a:r>
          </a:p>
          <a:p>
            <a:pPr hangingPunct="1"/>
            <a:endParaRPr lang="nb-NO" sz="2400" dirty="0"/>
          </a:p>
        </p:txBody>
      </p:sp>
    </p:spTree>
    <p:extLst>
      <p:ext uri="{BB962C8B-B14F-4D97-AF65-F5344CB8AC3E}">
        <p14:creationId xmlns:p14="http://schemas.microsoft.com/office/powerpoint/2010/main" val="23951583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19814-D9A2-66CD-9359-DE805E5C73F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E8C1550-6CA7-C9DC-0EEB-809770598C94}"/>
              </a:ext>
            </a:extLst>
          </p:cNvPr>
          <p:cNvSpPr>
            <a:spLocks noGrp="1"/>
          </p:cNvSpPr>
          <p:nvPr>
            <p:ph type="title"/>
          </p:nvPr>
        </p:nvSpPr>
        <p:spPr>
          <a:xfrm>
            <a:off x="1402079" y="431800"/>
            <a:ext cx="21633959" cy="1435912"/>
          </a:xfrm>
        </p:spPr>
        <p:txBody>
          <a:bodyPr/>
          <a:lstStyle/>
          <a:p>
            <a:r>
              <a:rPr lang="nb-NO" dirty="0"/>
              <a:t>Hvor bor du i forhold til dine nærmeste?</a:t>
            </a:r>
          </a:p>
        </p:txBody>
      </p:sp>
      <p:graphicFrame>
        <p:nvGraphicFramePr>
          <p:cNvPr id="8" name="Plassholder for innhold 7">
            <a:extLst>
              <a:ext uri="{FF2B5EF4-FFF2-40B4-BE49-F238E27FC236}">
                <a16:creationId xmlns:a16="http://schemas.microsoft.com/office/drawing/2014/main" id="{A773D6C6-B275-3E45-EBFA-84C53831CCE9}"/>
              </a:ext>
            </a:extLst>
          </p:cNvPr>
          <p:cNvGraphicFramePr>
            <a:graphicFrameLocks noGrp="1"/>
          </p:cNvGraphicFramePr>
          <p:nvPr>
            <p:ph idx="10"/>
            <p:extLst>
              <p:ext uri="{D42A27DB-BD31-4B8C-83A1-F6EECF244321}">
                <p14:modId xmlns:p14="http://schemas.microsoft.com/office/powerpoint/2010/main" val="3391888937"/>
              </p:ext>
            </p:extLst>
          </p:nvPr>
        </p:nvGraphicFramePr>
        <p:xfrm>
          <a:off x="1401763" y="2640013"/>
          <a:ext cx="10448925" cy="9871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Plassholder for innhold 2">
            <a:extLst>
              <a:ext uri="{FF2B5EF4-FFF2-40B4-BE49-F238E27FC236}">
                <a16:creationId xmlns:a16="http://schemas.microsoft.com/office/drawing/2014/main" id="{1A752B5B-C0F8-8B1D-1D14-E399C9E8674D}"/>
              </a:ext>
            </a:extLst>
          </p:cNvPr>
          <p:cNvGraphicFramePr>
            <a:graphicFrameLocks noGrp="1"/>
          </p:cNvGraphicFramePr>
          <p:nvPr>
            <p:ph idx="11"/>
            <p:extLst>
              <p:ext uri="{D42A27DB-BD31-4B8C-83A1-F6EECF244321}">
                <p14:modId xmlns:p14="http://schemas.microsoft.com/office/powerpoint/2010/main" val="283528294"/>
              </p:ext>
            </p:extLst>
          </p:nvPr>
        </p:nvGraphicFramePr>
        <p:xfrm>
          <a:off x="11558016" y="3190672"/>
          <a:ext cx="11702734" cy="8307745"/>
        </p:xfrm>
        <a:graphic>
          <a:graphicData uri="http://schemas.openxmlformats.org/drawingml/2006/table">
            <a:tbl>
              <a:tblPr firstRow="1" firstCol="1" bandRow="1"/>
              <a:tblGrid>
                <a:gridCol w="1814524">
                  <a:extLst>
                    <a:ext uri="{9D8B030D-6E8A-4147-A177-3AD203B41FA5}">
                      <a16:colId xmlns:a16="http://schemas.microsoft.com/office/drawing/2014/main" val="1626734724"/>
                    </a:ext>
                  </a:extLst>
                </a:gridCol>
                <a:gridCol w="1673423">
                  <a:extLst>
                    <a:ext uri="{9D8B030D-6E8A-4147-A177-3AD203B41FA5}">
                      <a16:colId xmlns:a16="http://schemas.microsoft.com/office/drawing/2014/main" val="89735424"/>
                    </a:ext>
                  </a:extLst>
                </a:gridCol>
                <a:gridCol w="1673423">
                  <a:extLst>
                    <a:ext uri="{9D8B030D-6E8A-4147-A177-3AD203B41FA5}">
                      <a16:colId xmlns:a16="http://schemas.microsoft.com/office/drawing/2014/main" val="1492298688"/>
                    </a:ext>
                  </a:extLst>
                </a:gridCol>
                <a:gridCol w="1673423">
                  <a:extLst>
                    <a:ext uri="{9D8B030D-6E8A-4147-A177-3AD203B41FA5}">
                      <a16:colId xmlns:a16="http://schemas.microsoft.com/office/drawing/2014/main" val="481062918"/>
                    </a:ext>
                  </a:extLst>
                </a:gridCol>
                <a:gridCol w="1612702">
                  <a:extLst>
                    <a:ext uri="{9D8B030D-6E8A-4147-A177-3AD203B41FA5}">
                      <a16:colId xmlns:a16="http://schemas.microsoft.com/office/drawing/2014/main" val="1570667135"/>
                    </a:ext>
                  </a:extLst>
                </a:gridCol>
                <a:gridCol w="1725949">
                  <a:extLst>
                    <a:ext uri="{9D8B030D-6E8A-4147-A177-3AD203B41FA5}">
                      <a16:colId xmlns:a16="http://schemas.microsoft.com/office/drawing/2014/main" val="2764790534"/>
                    </a:ext>
                  </a:extLst>
                </a:gridCol>
                <a:gridCol w="1529290">
                  <a:extLst>
                    <a:ext uri="{9D8B030D-6E8A-4147-A177-3AD203B41FA5}">
                      <a16:colId xmlns:a16="http://schemas.microsoft.com/office/drawing/2014/main" val="150026983"/>
                    </a:ext>
                  </a:extLst>
                </a:gridCol>
              </a:tblGrid>
              <a:tr h="1708664">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078719">
                <a:tc>
                  <a:txBody>
                    <a:bodyPr/>
                    <a:lstStyle/>
                    <a:p>
                      <a:pPr algn="l" fontAlgn="ctr"/>
                      <a:r>
                        <a:rPr lang="nb-NO" sz="2400" b="0" i="0" u="none" strike="noStrike" dirty="0">
                          <a:effectLst/>
                          <a:latin typeface="Calibri" panose="020F0502020204030204" pitchFamily="34" charset="0"/>
                        </a:rPr>
                        <a:t>Bor i samme bolig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078719">
                <a:tc>
                  <a:txBody>
                    <a:bodyPr/>
                    <a:lstStyle/>
                    <a:p>
                      <a:pPr algn="l" fontAlgn="ctr"/>
                      <a:r>
                        <a:rPr lang="nb-NO" sz="2400" b="0" i="0" u="none" strike="noStrike" dirty="0">
                          <a:effectLst/>
                          <a:latin typeface="Calibri" panose="020F0502020204030204" pitchFamily="34" charset="0"/>
                        </a:rPr>
                        <a:t>Bor i samme nabolag/område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078719">
                <a:tc>
                  <a:txBody>
                    <a:bodyPr/>
                    <a:lstStyle/>
                    <a:p>
                      <a:pPr algn="l" fontAlgn="ctr"/>
                      <a:r>
                        <a:rPr lang="nb-NO" sz="2400" b="0" i="0" u="none" strike="noStrike" dirty="0">
                          <a:effectLst/>
                          <a:latin typeface="Calibri" panose="020F0502020204030204" pitchFamily="34" charset="0"/>
                        </a:rPr>
                        <a:t>Bor i samme kommune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112671">
                <a:tc>
                  <a:txBody>
                    <a:bodyPr/>
                    <a:lstStyle/>
                    <a:p>
                      <a:pPr algn="l" fontAlgn="ctr"/>
                      <a:r>
                        <a:rPr lang="nb-NO" sz="2400" b="0" i="0" u="none" strike="noStrike" dirty="0">
                          <a:effectLst/>
                          <a:latin typeface="Calibri" panose="020F0502020204030204" pitchFamily="34" charset="0"/>
                        </a:rPr>
                        <a:t>Bor ikke i samme kommune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112671">
                <a:tc>
                  <a:txBody>
                    <a:bodyPr/>
                    <a:lstStyle/>
                    <a:p>
                      <a:pPr algn="l" fontAlgn="ctr"/>
                      <a:r>
                        <a:rPr lang="nb-NO" sz="2400" b="0" i="0" u="none" strike="noStrike" dirty="0">
                          <a:effectLst/>
                          <a:latin typeface="Calibri" panose="020F0502020204030204" pitchFamily="34" charset="0"/>
                        </a:rPr>
                        <a:t>Har ikke nær familie/ nære venner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r h="1112671">
                <a:tc>
                  <a:txBody>
                    <a:bodyPr/>
                    <a:lstStyle/>
                    <a:p>
                      <a:pPr algn="l" fontAlgn="ctr"/>
                      <a:r>
                        <a:rPr lang="nb-NO" sz="2400" b="0" i="0" u="none" strike="noStrike" dirty="0">
                          <a:effectLst/>
                          <a:latin typeface="Calibri" panose="020F0502020204030204" pitchFamily="34" charset="0"/>
                        </a:rPr>
                        <a:t>Ikke relevant for min situasjon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518398779"/>
                  </a:ext>
                </a:extLst>
              </a:tr>
            </a:tbl>
          </a:graphicData>
        </a:graphic>
      </p:graphicFrame>
      <p:sp>
        <p:nvSpPr>
          <p:cNvPr id="3" name="Tittel 1">
            <a:extLst>
              <a:ext uri="{FF2B5EF4-FFF2-40B4-BE49-F238E27FC236}">
                <a16:creationId xmlns:a16="http://schemas.microsoft.com/office/drawing/2014/main" id="{E1B9DB6D-EDDE-79D9-D435-3335BDFA45DC}"/>
              </a:ext>
            </a:extLst>
          </p:cNvPr>
          <p:cNvSpPr txBox="1">
            <a:spLocks/>
          </p:cNvSpPr>
          <p:nvPr/>
        </p:nvSpPr>
        <p:spPr>
          <a:xfrm>
            <a:off x="1375020" y="157481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De aller fleste (75 %) har en eller flere av sine nærmeste bosatt i samme kommune. Dette gjelder også de som er bosatt i de tidligere omegnskommunene</a:t>
            </a:r>
          </a:p>
        </p:txBody>
      </p:sp>
      <p:sp>
        <p:nvSpPr>
          <p:cNvPr id="4" name="Tittel 1">
            <a:extLst>
              <a:ext uri="{FF2B5EF4-FFF2-40B4-BE49-F238E27FC236}">
                <a16:creationId xmlns:a16="http://schemas.microsoft.com/office/drawing/2014/main" id="{34047184-B0AD-86B6-1352-07120A2AF77B}"/>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 </a:t>
            </a:r>
            <a:r>
              <a:rPr lang="nb-NO" sz="2400" dirty="0"/>
              <a:t>n=4842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39181162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48672-BB9F-8211-A1F9-490ED9AEE53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8A48302-7F19-B609-EC1C-5E7917653154}"/>
              </a:ext>
            </a:extLst>
          </p:cNvPr>
          <p:cNvSpPr>
            <a:spLocks noGrp="1"/>
          </p:cNvSpPr>
          <p:nvPr>
            <p:ph type="title"/>
          </p:nvPr>
        </p:nvSpPr>
        <p:spPr/>
        <p:txBody>
          <a:bodyPr/>
          <a:lstStyle/>
          <a:p>
            <a:r>
              <a:rPr lang="nb-NO" dirty="0"/>
              <a:t>Hvor bor du i forhold til dine nærmeste?</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7C5BAFDC-5094-F27E-BD5B-FBA774BE6502}"/>
              </a:ext>
            </a:extLst>
          </p:cNvPr>
          <p:cNvGraphicFramePr>
            <a:graphicFrameLocks noGrp="1"/>
          </p:cNvGraphicFramePr>
          <p:nvPr>
            <p:ph idx="11"/>
            <p:extLst>
              <p:ext uri="{D42A27DB-BD31-4B8C-83A1-F6EECF244321}">
                <p14:modId xmlns:p14="http://schemas.microsoft.com/office/powerpoint/2010/main" val="2504663558"/>
              </p:ext>
            </p:extLst>
          </p:nvPr>
        </p:nvGraphicFramePr>
        <p:xfrm>
          <a:off x="1847088" y="2640013"/>
          <a:ext cx="21413665" cy="9722676"/>
        </p:xfrm>
        <a:graphic>
          <a:graphicData uri="http://schemas.openxmlformats.org/drawingml/2006/table">
            <a:tbl>
              <a:tblPr firstRow="1" firstCol="1" bandRow="1"/>
              <a:tblGrid>
                <a:gridCol w="2428121">
                  <a:extLst>
                    <a:ext uri="{9D8B030D-6E8A-4147-A177-3AD203B41FA5}">
                      <a16:colId xmlns:a16="http://schemas.microsoft.com/office/drawing/2014/main" val="1626734724"/>
                    </a:ext>
                  </a:extLst>
                </a:gridCol>
                <a:gridCol w="2239306">
                  <a:extLst>
                    <a:ext uri="{9D8B030D-6E8A-4147-A177-3AD203B41FA5}">
                      <a16:colId xmlns:a16="http://schemas.microsoft.com/office/drawing/2014/main" val="481062918"/>
                    </a:ext>
                  </a:extLst>
                </a:gridCol>
                <a:gridCol w="2158052">
                  <a:extLst>
                    <a:ext uri="{9D8B030D-6E8A-4147-A177-3AD203B41FA5}">
                      <a16:colId xmlns:a16="http://schemas.microsoft.com/office/drawing/2014/main" val="1570667135"/>
                    </a:ext>
                  </a:extLst>
                </a:gridCol>
                <a:gridCol w="2309594">
                  <a:extLst>
                    <a:ext uri="{9D8B030D-6E8A-4147-A177-3AD203B41FA5}">
                      <a16:colId xmlns:a16="http://schemas.microsoft.com/office/drawing/2014/main" val="2764790534"/>
                    </a:ext>
                  </a:extLst>
                </a:gridCol>
                <a:gridCol w="2046432">
                  <a:extLst>
                    <a:ext uri="{9D8B030D-6E8A-4147-A177-3AD203B41FA5}">
                      <a16:colId xmlns:a16="http://schemas.microsoft.com/office/drawing/2014/main" val="150026983"/>
                    </a:ext>
                  </a:extLst>
                </a:gridCol>
                <a:gridCol w="2046432">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2451585">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Indre 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193073">
                <a:tc>
                  <a:txBody>
                    <a:bodyPr/>
                    <a:lstStyle/>
                    <a:p>
                      <a:pPr algn="l" fontAlgn="ctr"/>
                      <a:r>
                        <a:rPr lang="nb-NO" sz="2400" b="0" i="0" u="none" strike="noStrike" dirty="0">
                          <a:effectLst/>
                          <a:latin typeface="Calibri" panose="020F0502020204030204" pitchFamily="34" charset="0"/>
                        </a:rPr>
                        <a:t>Bor i samme bolig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193073">
                <a:tc>
                  <a:txBody>
                    <a:bodyPr/>
                    <a:lstStyle/>
                    <a:p>
                      <a:pPr algn="l" fontAlgn="ctr"/>
                      <a:r>
                        <a:rPr lang="nb-NO" sz="2400" b="0" i="0" u="none" strike="noStrike" dirty="0">
                          <a:effectLst/>
                          <a:latin typeface="Calibri" panose="020F0502020204030204" pitchFamily="34" charset="0"/>
                        </a:rPr>
                        <a:t>Bor i samme nabolag/område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193073">
                <a:tc>
                  <a:txBody>
                    <a:bodyPr/>
                    <a:lstStyle/>
                    <a:p>
                      <a:pPr algn="l" fontAlgn="ctr"/>
                      <a:r>
                        <a:rPr lang="nb-NO" sz="2400" b="0" i="0" u="none" strike="noStrike" dirty="0">
                          <a:effectLst/>
                          <a:latin typeface="Calibri" panose="020F0502020204030204" pitchFamily="34" charset="0"/>
                        </a:rPr>
                        <a:t>Bor i samme kommune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230624">
                <a:tc>
                  <a:txBody>
                    <a:bodyPr/>
                    <a:lstStyle/>
                    <a:p>
                      <a:pPr algn="l" fontAlgn="ctr"/>
                      <a:r>
                        <a:rPr lang="nb-NO" sz="2400" b="0" i="0" u="none" strike="noStrike" dirty="0">
                          <a:effectLst/>
                          <a:latin typeface="Calibri" panose="020F0502020204030204" pitchFamily="34" charset="0"/>
                        </a:rPr>
                        <a:t>Bor ikke i samme kommune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230624">
                <a:tc>
                  <a:txBody>
                    <a:bodyPr/>
                    <a:lstStyle/>
                    <a:p>
                      <a:pPr algn="l" fontAlgn="ctr"/>
                      <a:r>
                        <a:rPr lang="nb-NO" sz="2400" b="0" i="0" u="none" strike="noStrike" dirty="0">
                          <a:effectLst/>
                          <a:latin typeface="Calibri" panose="020F0502020204030204" pitchFamily="34" charset="0"/>
                        </a:rPr>
                        <a:t>Har ikke nær familie/ nære venner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r h="1230624">
                <a:tc>
                  <a:txBody>
                    <a:bodyPr/>
                    <a:lstStyle/>
                    <a:p>
                      <a:pPr algn="l" fontAlgn="ctr"/>
                      <a:r>
                        <a:rPr lang="nb-NO" sz="2400" b="0" i="0" u="none" strike="noStrike" dirty="0">
                          <a:effectLst/>
                          <a:latin typeface="Calibri" panose="020F0502020204030204" pitchFamily="34" charset="0"/>
                        </a:rPr>
                        <a:t>Ikke relevant for min situasjon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518398779"/>
                  </a:ext>
                </a:extLst>
              </a:tr>
            </a:tbl>
          </a:graphicData>
        </a:graphic>
      </p:graphicFrame>
      <p:sp>
        <p:nvSpPr>
          <p:cNvPr id="3" name="Tittel 1">
            <a:extLst>
              <a:ext uri="{FF2B5EF4-FFF2-40B4-BE49-F238E27FC236}">
                <a16:creationId xmlns:a16="http://schemas.microsoft.com/office/drawing/2014/main" id="{9ABF950D-8861-B1C4-A87D-E04A26A471E9}"/>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n=596,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n=1277, </a:t>
            </a:r>
            <a:r>
              <a:rPr lang="nb-NO" sz="2400" b="1" dirty="0"/>
              <a:t>Spjelkavik, Åse, Lerstad:</a:t>
            </a:r>
            <a:r>
              <a:rPr lang="nb-NO" sz="2400" dirty="0"/>
              <a:t> n=1289,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26316781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0AC2E-E117-0AFB-DE68-FF8D0940826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ED37C43-14DD-5B30-6F3F-EF29C03E84CD}"/>
              </a:ext>
            </a:extLst>
          </p:cNvPr>
          <p:cNvSpPr>
            <a:spLocks noGrp="1"/>
          </p:cNvSpPr>
          <p:nvPr>
            <p:ph type="title"/>
          </p:nvPr>
        </p:nvSpPr>
        <p:spPr>
          <a:xfrm>
            <a:off x="1375020" y="274260"/>
            <a:ext cx="21633959" cy="1340532"/>
          </a:xfrm>
        </p:spPr>
        <p:txBody>
          <a:bodyPr/>
          <a:lstStyle/>
          <a:p>
            <a:r>
              <a:rPr lang="nb-NO" dirty="0"/>
              <a:t>I hvilken grad vil du si at din nåværende bolig er tilpasset din alderdom?</a:t>
            </a:r>
            <a:endParaRPr lang="nb-NO" sz="3200" dirty="0"/>
          </a:p>
        </p:txBody>
      </p:sp>
      <p:graphicFrame>
        <p:nvGraphicFramePr>
          <p:cNvPr id="8" name="Plassholder for innhold 7">
            <a:extLst>
              <a:ext uri="{FF2B5EF4-FFF2-40B4-BE49-F238E27FC236}">
                <a16:creationId xmlns:a16="http://schemas.microsoft.com/office/drawing/2014/main" id="{2EFC6B1F-BC95-C10C-1A90-11B70EE66799}"/>
              </a:ext>
            </a:extLst>
          </p:cNvPr>
          <p:cNvGraphicFramePr>
            <a:graphicFrameLocks noGrp="1"/>
          </p:cNvGraphicFramePr>
          <p:nvPr>
            <p:ph idx="10"/>
            <p:extLst>
              <p:ext uri="{D42A27DB-BD31-4B8C-83A1-F6EECF244321}">
                <p14:modId xmlns:p14="http://schemas.microsoft.com/office/powerpoint/2010/main" val="979594097"/>
              </p:ext>
            </p:extLst>
          </p:nvPr>
        </p:nvGraphicFramePr>
        <p:xfrm>
          <a:off x="1401763" y="2640013"/>
          <a:ext cx="10448925" cy="9871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Plassholder for innhold 2">
            <a:extLst>
              <a:ext uri="{FF2B5EF4-FFF2-40B4-BE49-F238E27FC236}">
                <a16:creationId xmlns:a16="http://schemas.microsoft.com/office/drawing/2014/main" id="{5276E4AB-8A2B-9236-20DA-74CF96925C1D}"/>
              </a:ext>
            </a:extLst>
          </p:cNvPr>
          <p:cNvGraphicFramePr>
            <a:graphicFrameLocks noGrp="1"/>
          </p:cNvGraphicFramePr>
          <p:nvPr>
            <p:ph idx="11"/>
            <p:extLst>
              <p:ext uri="{D42A27DB-BD31-4B8C-83A1-F6EECF244321}">
                <p14:modId xmlns:p14="http://schemas.microsoft.com/office/powerpoint/2010/main" val="306229783"/>
              </p:ext>
            </p:extLst>
          </p:nvPr>
        </p:nvGraphicFramePr>
        <p:xfrm>
          <a:off x="12992100" y="3429000"/>
          <a:ext cx="10323515" cy="7744522"/>
        </p:xfrm>
        <a:graphic>
          <a:graphicData uri="http://schemas.openxmlformats.org/drawingml/2006/table">
            <a:tbl>
              <a:tblPr firstRow="1" firstCol="1" bandRow="1"/>
              <a:tblGrid>
                <a:gridCol w="2241983">
                  <a:extLst>
                    <a:ext uri="{9D8B030D-6E8A-4147-A177-3AD203B41FA5}">
                      <a16:colId xmlns:a16="http://schemas.microsoft.com/office/drawing/2014/main" val="1626734724"/>
                    </a:ext>
                  </a:extLst>
                </a:gridCol>
                <a:gridCol w="2067299">
                  <a:extLst>
                    <a:ext uri="{9D8B030D-6E8A-4147-A177-3AD203B41FA5}">
                      <a16:colId xmlns:a16="http://schemas.microsoft.com/office/drawing/2014/main" val="481062918"/>
                    </a:ext>
                  </a:extLst>
                </a:gridCol>
                <a:gridCol w="2068714">
                  <a:extLst>
                    <a:ext uri="{9D8B030D-6E8A-4147-A177-3AD203B41FA5}">
                      <a16:colId xmlns:a16="http://schemas.microsoft.com/office/drawing/2014/main" val="1570667135"/>
                    </a:ext>
                  </a:extLst>
                </a:gridCol>
                <a:gridCol w="2056116">
                  <a:extLst>
                    <a:ext uri="{9D8B030D-6E8A-4147-A177-3AD203B41FA5}">
                      <a16:colId xmlns:a16="http://schemas.microsoft.com/office/drawing/2014/main" val="2764790534"/>
                    </a:ext>
                  </a:extLst>
                </a:gridCol>
                <a:gridCol w="1889403">
                  <a:extLst>
                    <a:ext uri="{9D8B030D-6E8A-4147-A177-3AD203B41FA5}">
                      <a16:colId xmlns:a16="http://schemas.microsoft.com/office/drawing/2014/main" val="150026983"/>
                    </a:ext>
                  </a:extLst>
                </a:gridCol>
              </a:tblGrid>
              <a:tr h="2035269">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Enebolig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Rekkehus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Leilighet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err="1">
                          <a:solidFill>
                            <a:srgbClr val="FFFFFF"/>
                          </a:solidFill>
                          <a:effectLst/>
                          <a:latin typeface="Calibri" panose="020F0502020204030204" pitchFamily="34" charset="0"/>
                          <a:ea typeface="Aptos" panose="020B0004020202020204" pitchFamily="34" charset="0"/>
                          <a:cs typeface="Times New Roman" panose="02020603050405020304" pitchFamily="18" charset="0"/>
                        </a:rPr>
                        <a:t>OmsorgsboligKommunal</a:t>
                      </a:r>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 bolig/ Annet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083624">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stor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a:r>
                        <a:rPr lang="nb-NO" sz="2400" kern="100">
                          <a:effectLst/>
                          <a:latin typeface="Calibri" panose="020F0502020204030204" pitchFamily="34" charset="0"/>
                          <a:ea typeface="Aptos" panose="020B0004020202020204" pitchFamily="34" charset="0"/>
                          <a:cs typeface="Times New Roman" panose="02020603050405020304" pitchFamily="18" charset="0"/>
                        </a:rPr>
                        <a:t>20 %</a:t>
                      </a: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a:effectLst/>
                          <a:latin typeface="Calibri" panose="020F0502020204030204" pitchFamily="34" charset="0"/>
                          <a:ea typeface="Aptos" panose="020B0004020202020204" pitchFamily="34" charset="0"/>
                          <a:cs typeface="Times New Roman" panose="02020603050405020304" pitchFamily="18" charset="0"/>
                        </a:rPr>
                        <a:t>18 %</a:t>
                      </a: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a:effectLst/>
                          <a:latin typeface="Calibri" panose="020F0502020204030204" pitchFamily="34" charset="0"/>
                          <a:ea typeface="Aptos" panose="020B0004020202020204" pitchFamily="34" charset="0"/>
                          <a:cs typeface="Times New Roman" panose="02020603050405020304" pitchFamily="18" charset="0"/>
                        </a:rPr>
                        <a:t>53 %</a:t>
                      </a: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dirty="0">
                          <a:effectLst/>
                          <a:latin typeface="Calibri" panose="020F0502020204030204" pitchFamily="34" charset="0"/>
                          <a:ea typeface="Aptos" panose="020B0004020202020204" pitchFamily="34" charset="0"/>
                          <a:cs typeface="Times New Roman" panose="02020603050405020304" pitchFamily="18" charset="0"/>
                        </a:rPr>
                        <a:t>29 %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083624">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noen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a:r>
                        <a:rPr lang="nb-NO" sz="2400" kern="100" dirty="0">
                          <a:effectLst/>
                          <a:latin typeface="Calibri" panose="020F0502020204030204" pitchFamily="34" charset="0"/>
                          <a:ea typeface="Aptos" panose="020B0004020202020204" pitchFamily="34" charset="0"/>
                          <a:cs typeface="Times New Roman" panose="02020603050405020304" pitchFamily="18" charset="0"/>
                        </a:rPr>
                        <a:t>49 %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a:effectLst/>
                          <a:latin typeface="Calibri" panose="020F0502020204030204" pitchFamily="34" charset="0"/>
                          <a:ea typeface="Aptos" panose="020B0004020202020204" pitchFamily="34" charset="0"/>
                          <a:cs typeface="Times New Roman" panose="02020603050405020304" pitchFamily="18" charset="0"/>
                        </a:rPr>
                        <a:t>44 %</a:t>
                      </a: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a:effectLst/>
                          <a:latin typeface="Calibri" panose="020F0502020204030204" pitchFamily="34" charset="0"/>
                          <a:ea typeface="Aptos" panose="020B0004020202020204" pitchFamily="34" charset="0"/>
                          <a:cs typeface="Times New Roman" panose="02020603050405020304" pitchFamily="18" charset="0"/>
                        </a:rPr>
                        <a:t>32 %</a:t>
                      </a: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dirty="0">
                          <a:effectLst/>
                          <a:latin typeface="Calibri" panose="020F0502020204030204" pitchFamily="34" charset="0"/>
                          <a:ea typeface="Aptos" panose="020B0004020202020204" pitchFamily="34" charset="0"/>
                          <a:cs typeface="Times New Roman" panose="02020603050405020304" pitchFamily="18" charset="0"/>
                        </a:rPr>
                        <a:t>42 %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208045">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liten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a:r>
                        <a:rPr lang="nb-NO" sz="2400" kern="100">
                          <a:effectLst/>
                          <a:latin typeface="Calibri" panose="020F0502020204030204" pitchFamily="34" charset="0"/>
                          <a:ea typeface="Aptos" panose="020B0004020202020204" pitchFamily="34" charset="0"/>
                          <a:cs typeface="Times New Roman" panose="02020603050405020304" pitchFamily="18" charset="0"/>
                        </a:rPr>
                        <a:t>24 %</a:t>
                      </a: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a:effectLst/>
                          <a:latin typeface="Calibri" panose="020F0502020204030204" pitchFamily="34" charset="0"/>
                          <a:ea typeface="Aptos" panose="020B0004020202020204" pitchFamily="34" charset="0"/>
                          <a:cs typeface="Times New Roman" panose="02020603050405020304" pitchFamily="18" charset="0"/>
                        </a:rPr>
                        <a:t>29 %</a:t>
                      </a: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a:effectLst/>
                          <a:latin typeface="Calibri" panose="020F0502020204030204" pitchFamily="34" charset="0"/>
                          <a:ea typeface="Aptos" panose="020B0004020202020204" pitchFamily="34" charset="0"/>
                          <a:cs typeface="Times New Roman" panose="02020603050405020304" pitchFamily="18" charset="0"/>
                        </a:rPr>
                        <a:t>10 %</a:t>
                      </a: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dirty="0">
                          <a:effectLst/>
                          <a:latin typeface="Calibri" panose="020F0502020204030204" pitchFamily="34" charset="0"/>
                          <a:ea typeface="Aptos" panose="020B0004020202020204" pitchFamily="34" charset="0"/>
                          <a:cs typeface="Times New Roman" panose="02020603050405020304" pitchFamily="18" charset="0"/>
                        </a:rPr>
                        <a:t>20 %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125915">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Ikke i det hele tatt</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a:r>
                        <a:rPr lang="nb-NO" sz="2400" kern="100">
                          <a:effectLst/>
                          <a:latin typeface="Calibri" panose="020F0502020204030204" pitchFamily="34" charset="0"/>
                          <a:ea typeface="Aptos" panose="020B0004020202020204" pitchFamily="34" charset="0"/>
                          <a:cs typeface="Times New Roman" panose="02020603050405020304" pitchFamily="18" charset="0"/>
                        </a:rPr>
                        <a:t>5 %</a:t>
                      </a: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dirty="0">
                          <a:effectLst/>
                          <a:latin typeface="Calibri" panose="020F0502020204030204" pitchFamily="34" charset="0"/>
                          <a:ea typeface="Aptos" panose="020B0004020202020204" pitchFamily="34" charset="0"/>
                          <a:cs typeface="Times New Roman" panose="02020603050405020304" pitchFamily="18" charset="0"/>
                        </a:rPr>
                        <a:t>7 %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a:effectLst/>
                          <a:latin typeface="Calibri" panose="020F0502020204030204" pitchFamily="34" charset="0"/>
                          <a:ea typeface="Aptos" panose="020B0004020202020204" pitchFamily="34" charset="0"/>
                          <a:cs typeface="Times New Roman" panose="02020603050405020304" pitchFamily="18" charset="0"/>
                        </a:rPr>
                        <a:t>3 %</a:t>
                      </a: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dirty="0">
                          <a:effectLst/>
                          <a:latin typeface="Calibri" panose="020F0502020204030204" pitchFamily="34" charset="0"/>
                          <a:ea typeface="Aptos" panose="020B0004020202020204" pitchFamily="34" charset="0"/>
                          <a:cs typeface="Times New Roman" panose="02020603050405020304" pitchFamily="18" charset="0"/>
                        </a:rPr>
                        <a:t>5 %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208045">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Vet ikke</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a:r>
                        <a:rPr lang="nb-NO" sz="2400" kern="100" dirty="0">
                          <a:effectLst/>
                          <a:latin typeface="Calibri" panose="020F0502020204030204" pitchFamily="34" charset="0"/>
                          <a:ea typeface="Aptos" panose="020B0004020202020204" pitchFamily="34" charset="0"/>
                          <a:cs typeface="Times New Roman" panose="02020603050405020304" pitchFamily="18" charset="0"/>
                        </a:rPr>
                        <a:t>2 %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dirty="0">
                          <a:effectLst/>
                          <a:latin typeface="Calibri" panose="020F0502020204030204" pitchFamily="34" charset="0"/>
                          <a:ea typeface="Aptos" panose="020B0004020202020204" pitchFamily="34" charset="0"/>
                          <a:cs typeface="Times New Roman" panose="02020603050405020304" pitchFamily="18" charset="0"/>
                        </a:rPr>
                        <a:t>2 %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a:effectLst/>
                          <a:latin typeface="Calibri" panose="020F0502020204030204" pitchFamily="34" charset="0"/>
                          <a:ea typeface="Aptos" panose="020B0004020202020204" pitchFamily="34" charset="0"/>
                          <a:cs typeface="Times New Roman" panose="02020603050405020304" pitchFamily="18" charset="0"/>
                        </a:rPr>
                        <a:t>1 %</a:t>
                      </a:r>
                      <a:endParaRPr lang="nb-NO" sz="2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a:r>
                        <a:rPr lang="nb-NO" sz="2400" kern="100" dirty="0">
                          <a:effectLst/>
                          <a:latin typeface="Calibri" panose="020F0502020204030204" pitchFamily="34" charset="0"/>
                          <a:ea typeface="Aptos" panose="020B0004020202020204" pitchFamily="34" charset="0"/>
                          <a:cs typeface="Times New Roman" panose="02020603050405020304" pitchFamily="18" charset="0"/>
                        </a:rPr>
                        <a:t>3 %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547494"/>
                  </a:ext>
                </a:extLst>
              </a:tr>
            </a:tbl>
          </a:graphicData>
        </a:graphic>
      </p:graphicFrame>
      <p:sp>
        <p:nvSpPr>
          <p:cNvPr id="4" name="Tittel 1">
            <a:extLst>
              <a:ext uri="{FF2B5EF4-FFF2-40B4-BE49-F238E27FC236}">
                <a16:creationId xmlns:a16="http://schemas.microsoft.com/office/drawing/2014/main" id="{CF9EEE11-6901-AF77-70D6-B4E2AA164B27}"/>
              </a:ext>
            </a:extLst>
          </p:cNvPr>
          <p:cNvSpPr txBox="1">
            <a:spLocks/>
          </p:cNvSpPr>
          <p:nvPr/>
        </p:nvSpPr>
        <p:spPr>
          <a:xfrm>
            <a:off x="1375020" y="157481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Om lag 1/3 mener at nåværende bolig i stor grad er tilpasset deres alderdom. I tillegg svarer 43 % at den i noen grad er tilpasset. Til sammen kan vi grovt sett si at 74 % mener boligen i hovedsak er tilpasset alderdommen. 1/4 mener imidlertid at den i liten eller ingen grad er tilpasset, og dette gjelder i hovedsak de som bor i enebolig eller rekkehus. Dette til tross så er det i de sentrumsnære områdene (med høyest leilighetstetthet) at flest oppgi at boligen ikke er godt nok tilpasset</a:t>
            </a:r>
          </a:p>
        </p:txBody>
      </p:sp>
      <p:sp>
        <p:nvSpPr>
          <p:cNvPr id="5" name="Tittel 1">
            <a:extLst>
              <a:ext uri="{FF2B5EF4-FFF2-40B4-BE49-F238E27FC236}">
                <a16:creationId xmlns:a16="http://schemas.microsoft.com/office/drawing/2014/main" id="{B5492AF5-DE1C-4636-800D-3F73F8C2D727}"/>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Hvis ikke bor på sykehjem </a:t>
            </a:r>
            <a:r>
              <a:rPr lang="nb-NO" sz="2400" b="1" dirty="0"/>
              <a:t>Totalt: </a:t>
            </a:r>
            <a:r>
              <a:rPr lang="nb-NO" sz="2400" dirty="0"/>
              <a:t>n=4834, </a:t>
            </a:r>
            <a:r>
              <a:rPr lang="nb-NO" sz="2400" b="1" dirty="0"/>
              <a:t>Enebolig:</a:t>
            </a:r>
            <a:r>
              <a:rPr lang="nb-NO" sz="2400" dirty="0"/>
              <a:t> n=2645, </a:t>
            </a:r>
            <a:r>
              <a:rPr lang="nb-NO" sz="2400" b="1" dirty="0"/>
              <a:t>Rekkehus:</a:t>
            </a:r>
            <a:r>
              <a:rPr lang="nb-NO" sz="2400" dirty="0"/>
              <a:t> n=500, </a:t>
            </a:r>
            <a:r>
              <a:rPr lang="nb-NO" sz="2400" b="1" dirty="0"/>
              <a:t>Leilighet:</a:t>
            </a:r>
            <a:r>
              <a:rPr lang="nb-NO" sz="2400" dirty="0"/>
              <a:t> n=1573, </a:t>
            </a:r>
            <a:r>
              <a:rPr lang="nb-NO" sz="2400" b="1" dirty="0"/>
              <a:t>Omsorgs- Kommunal bolig:</a:t>
            </a:r>
            <a:r>
              <a:rPr lang="nb-NO" sz="2400" dirty="0"/>
              <a:t> n=116</a:t>
            </a:r>
          </a:p>
        </p:txBody>
      </p:sp>
    </p:spTree>
    <p:extLst>
      <p:ext uri="{BB962C8B-B14F-4D97-AF65-F5344CB8AC3E}">
        <p14:creationId xmlns:p14="http://schemas.microsoft.com/office/powerpoint/2010/main" val="22569304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C174E-B80E-CA05-0E83-669B8655EBE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A75F58F-4C67-FFC3-0104-90E0380D17ED}"/>
              </a:ext>
            </a:extLst>
          </p:cNvPr>
          <p:cNvSpPr>
            <a:spLocks noGrp="1"/>
          </p:cNvSpPr>
          <p:nvPr>
            <p:ph type="title"/>
          </p:nvPr>
        </p:nvSpPr>
        <p:spPr/>
        <p:txBody>
          <a:bodyPr/>
          <a:lstStyle/>
          <a:p>
            <a:r>
              <a:rPr lang="nb-NO" dirty="0"/>
              <a:t>I hvilken grad vil du si at din nåværende bolig er tilpasset din alderdom?</a:t>
            </a:r>
            <a:br>
              <a:rPr lang="nb-NO" dirty="0"/>
            </a:br>
            <a:r>
              <a:rPr lang="nb-NO" sz="3200" dirty="0"/>
              <a:t>Brutt ned på kjønn og alder</a:t>
            </a:r>
          </a:p>
        </p:txBody>
      </p:sp>
      <p:graphicFrame>
        <p:nvGraphicFramePr>
          <p:cNvPr id="6" name="Plassholder for innhold 2">
            <a:extLst>
              <a:ext uri="{FF2B5EF4-FFF2-40B4-BE49-F238E27FC236}">
                <a16:creationId xmlns:a16="http://schemas.microsoft.com/office/drawing/2014/main" id="{7DAF0E25-5754-EB75-7A4B-67907F495466}"/>
              </a:ext>
            </a:extLst>
          </p:cNvPr>
          <p:cNvGraphicFramePr>
            <a:graphicFrameLocks noGrp="1"/>
          </p:cNvGraphicFramePr>
          <p:nvPr>
            <p:ph idx="11"/>
            <p:extLst>
              <p:ext uri="{D42A27DB-BD31-4B8C-83A1-F6EECF244321}">
                <p14:modId xmlns:p14="http://schemas.microsoft.com/office/powerpoint/2010/main" val="2129805135"/>
              </p:ext>
            </p:extLst>
          </p:nvPr>
        </p:nvGraphicFramePr>
        <p:xfrm>
          <a:off x="2676293" y="3122341"/>
          <a:ext cx="19849170" cy="8965582"/>
        </p:xfrm>
        <a:graphic>
          <a:graphicData uri="http://schemas.openxmlformats.org/drawingml/2006/table">
            <a:tbl>
              <a:tblPr firstRow="1" firstCol="1" bandRow="1"/>
              <a:tblGrid>
                <a:gridCol w="3871041">
                  <a:extLst>
                    <a:ext uri="{9D8B030D-6E8A-4147-A177-3AD203B41FA5}">
                      <a16:colId xmlns:a16="http://schemas.microsoft.com/office/drawing/2014/main" val="1626734724"/>
                    </a:ext>
                  </a:extLst>
                </a:gridCol>
                <a:gridCol w="2451659">
                  <a:extLst>
                    <a:ext uri="{9D8B030D-6E8A-4147-A177-3AD203B41FA5}">
                      <a16:colId xmlns:a16="http://schemas.microsoft.com/office/drawing/2014/main" val="89735424"/>
                    </a:ext>
                  </a:extLst>
                </a:gridCol>
                <a:gridCol w="2408648">
                  <a:extLst>
                    <a:ext uri="{9D8B030D-6E8A-4147-A177-3AD203B41FA5}">
                      <a16:colId xmlns:a16="http://schemas.microsoft.com/office/drawing/2014/main" val="1492298688"/>
                    </a:ext>
                  </a:extLst>
                </a:gridCol>
                <a:gridCol w="2861240">
                  <a:extLst>
                    <a:ext uri="{9D8B030D-6E8A-4147-A177-3AD203B41FA5}">
                      <a16:colId xmlns:a16="http://schemas.microsoft.com/office/drawing/2014/main" val="481062918"/>
                    </a:ext>
                  </a:extLst>
                </a:gridCol>
                <a:gridCol w="2735326">
                  <a:extLst>
                    <a:ext uri="{9D8B030D-6E8A-4147-A177-3AD203B41FA5}">
                      <a16:colId xmlns:a16="http://schemas.microsoft.com/office/drawing/2014/main" val="1570667135"/>
                    </a:ext>
                  </a:extLst>
                </a:gridCol>
                <a:gridCol w="2927406">
                  <a:extLst>
                    <a:ext uri="{9D8B030D-6E8A-4147-A177-3AD203B41FA5}">
                      <a16:colId xmlns:a16="http://schemas.microsoft.com/office/drawing/2014/main" val="2764790534"/>
                    </a:ext>
                  </a:extLst>
                </a:gridCol>
                <a:gridCol w="2593850">
                  <a:extLst>
                    <a:ext uri="{9D8B030D-6E8A-4147-A177-3AD203B41FA5}">
                      <a16:colId xmlns:a16="http://schemas.microsoft.com/office/drawing/2014/main" val="150026983"/>
                    </a:ext>
                  </a:extLst>
                </a:gridCol>
              </a:tblGrid>
              <a:tr h="2146681">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355249">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stor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355249">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noen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043668804"/>
                  </a:ext>
                </a:extLst>
              </a:tr>
              <a:tr h="1355249">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liten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355249">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Ikke i det hele tatt</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397905">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Vet ikke</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bl>
          </a:graphicData>
        </a:graphic>
      </p:graphicFrame>
      <p:sp>
        <p:nvSpPr>
          <p:cNvPr id="3" name="Tittel 1">
            <a:extLst>
              <a:ext uri="{FF2B5EF4-FFF2-40B4-BE49-F238E27FC236}">
                <a16:creationId xmlns:a16="http://schemas.microsoft.com/office/drawing/2014/main" id="{72A23788-244B-AE9B-8336-51008410AF38}"/>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Hvis ikke bor på sykehjem </a:t>
            </a:r>
            <a:r>
              <a:rPr lang="nb-NO" sz="2400" b="1" dirty="0"/>
              <a:t>Menn: </a:t>
            </a:r>
            <a:r>
              <a:rPr lang="nb-NO" sz="2400" dirty="0"/>
              <a:t>n=2114, </a:t>
            </a:r>
            <a:r>
              <a:rPr lang="nb-NO" sz="2400" b="1" dirty="0"/>
              <a:t>Kvinner:</a:t>
            </a:r>
            <a:r>
              <a:rPr lang="nb-NO" sz="2400" dirty="0"/>
              <a:t> n=2720, </a:t>
            </a:r>
            <a:r>
              <a:rPr lang="nb-NO" sz="2400" b="1" dirty="0"/>
              <a:t>55-64 år:</a:t>
            </a:r>
            <a:r>
              <a:rPr lang="nb-NO" sz="2400" dirty="0"/>
              <a:t> n=1816, </a:t>
            </a:r>
            <a:r>
              <a:rPr lang="nb-NO" sz="2400" b="1" dirty="0"/>
              <a:t>65-74 år:</a:t>
            </a:r>
            <a:r>
              <a:rPr lang="nb-NO" sz="2400" dirty="0"/>
              <a:t> n=1927, </a:t>
            </a:r>
            <a:r>
              <a:rPr lang="nb-NO" sz="2400" b="1" dirty="0"/>
              <a:t>75-84 år:</a:t>
            </a:r>
            <a:r>
              <a:rPr lang="nb-NO" sz="2400" dirty="0"/>
              <a:t> n=958, </a:t>
            </a:r>
            <a:r>
              <a:rPr lang="nb-NO" sz="2400" b="1" dirty="0"/>
              <a:t>85 år og eldre:</a:t>
            </a:r>
            <a:r>
              <a:rPr lang="nb-NO" sz="2400" dirty="0"/>
              <a:t> n=133</a:t>
            </a:r>
          </a:p>
        </p:txBody>
      </p:sp>
    </p:spTree>
    <p:extLst>
      <p:ext uri="{BB962C8B-B14F-4D97-AF65-F5344CB8AC3E}">
        <p14:creationId xmlns:p14="http://schemas.microsoft.com/office/powerpoint/2010/main" val="37914763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BE089-2F15-39F7-1F1C-130540B8DCE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D8A6C05-9998-2696-1408-EE8B8B336F02}"/>
              </a:ext>
            </a:extLst>
          </p:cNvPr>
          <p:cNvSpPr>
            <a:spLocks noGrp="1"/>
          </p:cNvSpPr>
          <p:nvPr>
            <p:ph type="title"/>
          </p:nvPr>
        </p:nvSpPr>
        <p:spPr/>
        <p:txBody>
          <a:bodyPr/>
          <a:lstStyle/>
          <a:p>
            <a:r>
              <a:rPr lang="nb-NO" dirty="0"/>
              <a:t>I hvilken grad vil du si at din nåværende bolig er tilpasset din alderdom?</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317DDE5C-4059-8AF2-0D54-5480F05A6FE9}"/>
              </a:ext>
            </a:extLst>
          </p:cNvPr>
          <p:cNvGraphicFramePr>
            <a:graphicFrameLocks noGrp="1"/>
          </p:cNvGraphicFramePr>
          <p:nvPr>
            <p:ph idx="11"/>
            <p:extLst>
              <p:ext uri="{D42A27DB-BD31-4B8C-83A1-F6EECF244321}">
                <p14:modId xmlns:p14="http://schemas.microsoft.com/office/powerpoint/2010/main" val="2962276780"/>
              </p:ext>
            </p:extLst>
          </p:nvPr>
        </p:nvGraphicFramePr>
        <p:xfrm>
          <a:off x="1847088" y="2640013"/>
          <a:ext cx="21413665" cy="9291792"/>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2682463">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305431">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stor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305431">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noen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305431">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liten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346518">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Ikke i det hele tatt</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346518">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Vet ikke</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bl>
          </a:graphicData>
        </a:graphic>
      </p:graphicFrame>
      <p:sp>
        <p:nvSpPr>
          <p:cNvPr id="3" name="Tittel 1">
            <a:extLst>
              <a:ext uri="{FF2B5EF4-FFF2-40B4-BE49-F238E27FC236}">
                <a16:creationId xmlns:a16="http://schemas.microsoft.com/office/drawing/2014/main" id="{F131C7AE-5898-950B-01A1-C16F13B90AA9}"/>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n=594,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n=1276, </a:t>
            </a:r>
            <a:r>
              <a:rPr lang="nb-NO" sz="2400" b="1" dirty="0"/>
              <a:t>Spjelkavik, Åse, Lerstad:</a:t>
            </a:r>
            <a:r>
              <a:rPr lang="nb-NO" sz="2400" dirty="0"/>
              <a:t> n=1284,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24442879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EBF30-A0AA-42D4-D03C-8DC90784206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1627159-1189-3B28-F0C1-A8561B30E137}"/>
              </a:ext>
            </a:extLst>
          </p:cNvPr>
          <p:cNvSpPr>
            <a:spLocks noGrp="1"/>
          </p:cNvSpPr>
          <p:nvPr>
            <p:ph type="title"/>
          </p:nvPr>
        </p:nvSpPr>
        <p:spPr>
          <a:xfrm>
            <a:off x="1402079" y="431800"/>
            <a:ext cx="21633959" cy="1299724"/>
          </a:xfrm>
        </p:spPr>
        <p:txBody>
          <a:bodyPr/>
          <a:lstStyle/>
          <a:p>
            <a:r>
              <a:rPr lang="nb-NO" dirty="0"/>
              <a:t>Vil du kunne fortsette å bo i din nåværende bolig hvis du får dårligere helse?</a:t>
            </a:r>
            <a:endParaRPr lang="nb-NO" sz="3200" dirty="0"/>
          </a:p>
        </p:txBody>
      </p:sp>
      <p:graphicFrame>
        <p:nvGraphicFramePr>
          <p:cNvPr id="8" name="Plassholder for innhold 7">
            <a:extLst>
              <a:ext uri="{FF2B5EF4-FFF2-40B4-BE49-F238E27FC236}">
                <a16:creationId xmlns:a16="http://schemas.microsoft.com/office/drawing/2014/main" id="{AED49EC5-80AD-6C4A-D5A9-9A42B45FDC62}"/>
              </a:ext>
            </a:extLst>
          </p:cNvPr>
          <p:cNvGraphicFramePr>
            <a:graphicFrameLocks noGrp="1"/>
          </p:cNvGraphicFramePr>
          <p:nvPr>
            <p:ph idx="10"/>
            <p:extLst>
              <p:ext uri="{D42A27DB-BD31-4B8C-83A1-F6EECF244321}">
                <p14:modId xmlns:p14="http://schemas.microsoft.com/office/powerpoint/2010/main" val="917715340"/>
              </p:ext>
            </p:extLst>
          </p:nvPr>
        </p:nvGraphicFramePr>
        <p:xfrm>
          <a:off x="1401763" y="2640013"/>
          <a:ext cx="10448925" cy="9871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Plassholder for innhold 2">
            <a:extLst>
              <a:ext uri="{FF2B5EF4-FFF2-40B4-BE49-F238E27FC236}">
                <a16:creationId xmlns:a16="http://schemas.microsoft.com/office/drawing/2014/main" id="{578E5C87-CD44-71AF-F9BB-DC98E76B295E}"/>
              </a:ext>
            </a:extLst>
          </p:cNvPr>
          <p:cNvGraphicFramePr>
            <a:graphicFrameLocks noGrp="1"/>
          </p:cNvGraphicFramePr>
          <p:nvPr>
            <p:ph idx="11"/>
            <p:extLst>
              <p:ext uri="{D42A27DB-BD31-4B8C-83A1-F6EECF244321}">
                <p14:modId xmlns:p14="http://schemas.microsoft.com/office/powerpoint/2010/main" val="2270459504"/>
              </p:ext>
            </p:extLst>
          </p:nvPr>
        </p:nvGraphicFramePr>
        <p:xfrm>
          <a:off x="12353923" y="3467100"/>
          <a:ext cx="10448925" cy="7546148"/>
        </p:xfrm>
        <a:graphic>
          <a:graphicData uri="http://schemas.openxmlformats.org/drawingml/2006/table">
            <a:tbl>
              <a:tblPr firstRow="1" firstCol="1" bandRow="1"/>
              <a:tblGrid>
                <a:gridCol w="2576726">
                  <a:extLst>
                    <a:ext uri="{9D8B030D-6E8A-4147-A177-3AD203B41FA5}">
                      <a16:colId xmlns:a16="http://schemas.microsoft.com/office/drawing/2014/main" val="1568319353"/>
                    </a:ext>
                  </a:extLst>
                </a:gridCol>
                <a:gridCol w="1744870">
                  <a:extLst>
                    <a:ext uri="{9D8B030D-6E8A-4147-A177-3AD203B41FA5}">
                      <a16:colId xmlns:a16="http://schemas.microsoft.com/office/drawing/2014/main" val="13568589"/>
                    </a:ext>
                  </a:extLst>
                </a:gridCol>
                <a:gridCol w="1947761">
                  <a:extLst>
                    <a:ext uri="{9D8B030D-6E8A-4147-A177-3AD203B41FA5}">
                      <a16:colId xmlns:a16="http://schemas.microsoft.com/office/drawing/2014/main" val="2984975484"/>
                    </a:ext>
                  </a:extLst>
                </a:gridCol>
                <a:gridCol w="1826026">
                  <a:extLst>
                    <a:ext uri="{9D8B030D-6E8A-4147-A177-3AD203B41FA5}">
                      <a16:colId xmlns:a16="http://schemas.microsoft.com/office/drawing/2014/main" val="1196458368"/>
                    </a:ext>
                  </a:extLst>
                </a:gridCol>
                <a:gridCol w="2353542">
                  <a:extLst>
                    <a:ext uri="{9D8B030D-6E8A-4147-A177-3AD203B41FA5}">
                      <a16:colId xmlns:a16="http://schemas.microsoft.com/office/drawing/2014/main" val="3864634105"/>
                    </a:ext>
                  </a:extLst>
                </a:gridCol>
              </a:tblGrid>
              <a:tr h="1738372">
                <a:tc>
                  <a:txBody>
                    <a:bodyPr/>
                    <a:lstStyle/>
                    <a:p>
                      <a:r>
                        <a:rPr lang="nb-NO" sz="28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8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Enebolig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79B0D4"/>
                      </a:solidFill>
                      <a:prstDash val="solid"/>
                      <a:round/>
                      <a:headEnd type="none" w="med" len="med"/>
                      <a:tailEnd type="none" w="med" len="med"/>
                    </a:lnB>
                    <a:solidFill>
                      <a:srgbClr val="156082"/>
                    </a:solidFill>
                  </a:tcPr>
                </a:tc>
                <a:tc>
                  <a:txBody>
                    <a:bodyPr/>
                    <a:lstStyle/>
                    <a:p>
                      <a:r>
                        <a:rPr lang="nb-NO" sz="2800" kern="10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Rekkehus </a:t>
                      </a:r>
                      <a:endParaRPr lang="nb-NO"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79B0D4"/>
                      </a:solidFill>
                      <a:prstDash val="solid"/>
                      <a:round/>
                      <a:headEnd type="none" w="med" len="med"/>
                      <a:tailEnd type="none" w="med" len="med"/>
                    </a:lnB>
                    <a:solidFill>
                      <a:srgbClr val="156082"/>
                    </a:solidFill>
                  </a:tcPr>
                </a:tc>
                <a:tc>
                  <a:txBody>
                    <a:bodyPr/>
                    <a:lstStyle/>
                    <a:p>
                      <a:r>
                        <a:rPr lang="nb-NO" sz="28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Leilighet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79B0D4"/>
                      </a:solidFill>
                      <a:prstDash val="solid"/>
                      <a:round/>
                      <a:headEnd type="none" w="med" len="med"/>
                      <a:tailEnd type="none" w="med" len="med"/>
                    </a:lnB>
                    <a:solidFill>
                      <a:srgbClr val="156082"/>
                    </a:solidFill>
                  </a:tcPr>
                </a:tc>
                <a:tc>
                  <a:txBody>
                    <a:bodyPr/>
                    <a:lstStyle/>
                    <a:p>
                      <a:r>
                        <a:rPr lang="nb-NO" sz="28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Omsorgsbolig, Kommunal bolig/ Annet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79B0D4"/>
                      </a:solidFill>
                      <a:prstDash val="solid"/>
                      <a:round/>
                      <a:headEnd type="none" w="med" len="med"/>
                      <a:tailEnd type="none" w="med" len="med"/>
                    </a:lnB>
                    <a:solidFill>
                      <a:srgbClr val="156082"/>
                    </a:solidFill>
                  </a:tcPr>
                </a:tc>
                <a:extLst>
                  <a:ext uri="{0D108BD9-81ED-4DB2-BD59-A6C34878D82A}">
                    <a16:rowId xmlns:a16="http://schemas.microsoft.com/office/drawing/2014/main" val="296748941"/>
                  </a:ext>
                </a:extLst>
              </a:tr>
              <a:tr h="2065123">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 jeg kan bo i boligen slik som den er</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28 %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22 %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56 %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31 %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extLst>
                  <a:ext uri="{0D108BD9-81ED-4DB2-BD59-A6C34878D82A}">
                    <a16:rowId xmlns:a16="http://schemas.microsoft.com/office/drawing/2014/main" val="914072199"/>
                  </a:ext>
                </a:extLst>
              </a:tr>
              <a:tr h="2074127">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 hvis jeg tilpasser boligen</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a:r>
                        <a:rPr lang="nb-NO" sz="2800" kern="100">
                          <a:effectLst/>
                          <a:latin typeface="Calibri" panose="020F0502020204030204" pitchFamily="34" charset="0"/>
                          <a:ea typeface="Aptos" panose="020B0004020202020204" pitchFamily="34" charset="0"/>
                          <a:cs typeface="Times New Roman" panose="02020603050405020304" pitchFamily="18" charset="0"/>
                        </a:rPr>
                        <a:t>40 %</a:t>
                      </a:r>
                      <a:endParaRPr lang="nb-NO"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32 %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18 %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21 %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extLst>
                  <a:ext uri="{0D108BD9-81ED-4DB2-BD59-A6C34878D82A}">
                    <a16:rowId xmlns:a16="http://schemas.microsoft.com/office/drawing/2014/main" val="352411620"/>
                  </a:ext>
                </a:extLst>
              </a:tr>
              <a:tr h="834263">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Nei</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a:r>
                        <a:rPr lang="nb-NO" sz="2800" kern="100">
                          <a:effectLst/>
                          <a:latin typeface="Calibri" panose="020F0502020204030204" pitchFamily="34" charset="0"/>
                          <a:ea typeface="Aptos" panose="020B0004020202020204" pitchFamily="34" charset="0"/>
                          <a:cs typeface="Times New Roman" panose="02020603050405020304" pitchFamily="18" charset="0"/>
                        </a:rPr>
                        <a:t>17 %</a:t>
                      </a:r>
                      <a:endParaRPr lang="nb-NO"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a:effectLst/>
                          <a:latin typeface="Calibri" panose="020F0502020204030204" pitchFamily="34" charset="0"/>
                          <a:ea typeface="Aptos" panose="020B0004020202020204" pitchFamily="34" charset="0"/>
                          <a:cs typeface="Times New Roman" panose="02020603050405020304" pitchFamily="18" charset="0"/>
                        </a:rPr>
                        <a:t>23 %</a:t>
                      </a:r>
                      <a:endParaRPr lang="nb-NO"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a:effectLst/>
                          <a:latin typeface="Calibri" panose="020F0502020204030204" pitchFamily="34" charset="0"/>
                          <a:ea typeface="Aptos" panose="020B0004020202020204" pitchFamily="34" charset="0"/>
                          <a:cs typeface="Times New Roman" panose="02020603050405020304" pitchFamily="18" charset="0"/>
                        </a:rPr>
                        <a:t>11 %</a:t>
                      </a:r>
                      <a:endParaRPr lang="nb-NO"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24 %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extLst>
                  <a:ext uri="{0D108BD9-81ED-4DB2-BD59-A6C34878D82A}">
                    <a16:rowId xmlns:a16="http://schemas.microsoft.com/office/drawing/2014/main" val="3253749827"/>
                  </a:ext>
                </a:extLst>
              </a:tr>
              <a:tr h="834263">
                <a:tc>
                  <a:txBody>
                    <a:bodyPr/>
                    <a:lstStyle/>
                    <a:p>
                      <a:pPr algn="l"/>
                      <a:r>
                        <a:rPr lang="nb-NO" sz="28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Vet ikke</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a:r>
                        <a:rPr lang="nb-NO" sz="2800" kern="100">
                          <a:effectLst/>
                          <a:latin typeface="Calibri" panose="020F0502020204030204" pitchFamily="34" charset="0"/>
                          <a:ea typeface="Aptos" panose="020B0004020202020204" pitchFamily="34" charset="0"/>
                          <a:cs typeface="Times New Roman" panose="02020603050405020304" pitchFamily="18" charset="0"/>
                        </a:rPr>
                        <a:t>15 %</a:t>
                      </a:r>
                      <a:endParaRPr lang="nb-NO"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a:effectLst/>
                          <a:latin typeface="Calibri" panose="020F0502020204030204" pitchFamily="34" charset="0"/>
                          <a:ea typeface="Aptos" panose="020B0004020202020204" pitchFamily="34" charset="0"/>
                          <a:cs typeface="Times New Roman" panose="02020603050405020304" pitchFamily="18" charset="0"/>
                        </a:rPr>
                        <a:t>23 %</a:t>
                      </a:r>
                      <a:endParaRPr lang="nb-NO"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a:effectLst/>
                          <a:latin typeface="Calibri" panose="020F0502020204030204" pitchFamily="34" charset="0"/>
                          <a:ea typeface="Aptos" panose="020B0004020202020204" pitchFamily="34" charset="0"/>
                          <a:cs typeface="Times New Roman" panose="02020603050405020304" pitchFamily="18" charset="0"/>
                        </a:rPr>
                        <a:t>15 %</a:t>
                      </a:r>
                      <a:endParaRPr lang="nb-NO"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tc>
                  <a:txBody>
                    <a:bodyPr/>
                    <a:lstStyle/>
                    <a:p>
                      <a:pPr algn="ctr"/>
                      <a:r>
                        <a:rPr lang="nb-NO" sz="2800" kern="100" dirty="0">
                          <a:effectLst/>
                          <a:latin typeface="Calibri" panose="020F0502020204030204" pitchFamily="34" charset="0"/>
                          <a:ea typeface="Aptos" panose="020B0004020202020204" pitchFamily="34" charset="0"/>
                          <a:cs typeface="Times New Roman" panose="02020603050405020304" pitchFamily="18" charset="0"/>
                        </a:rPr>
                        <a:t>24 %</a:t>
                      </a:r>
                      <a:endParaRPr lang="nb-NO"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79B0D4"/>
                      </a:solidFill>
                      <a:prstDash val="solid"/>
                      <a:round/>
                      <a:headEnd type="none" w="med" len="med"/>
                      <a:tailEnd type="none" w="med" len="med"/>
                    </a:lnL>
                    <a:lnR w="12700" cap="flat" cmpd="sng" algn="ctr">
                      <a:solidFill>
                        <a:srgbClr val="79B0D4"/>
                      </a:solidFill>
                      <a:prstDash val="solid"/>
                      <a:round/>
                      <a:headEnd type="none" w="med" len="med"/>
                      <a:tailEnd type="none" w="med" len="med"/>
                    </a:lnR>
                    <a:lnT w="12700" cap="flat" cmpd="sng" algn="ctr">
                      <a:solidFill>
                        <a:srgbClr val="79B0D4"/>
                      </a:solidFill>
                      <a:prstDash val="solid"/>
                      <a:round/>
                      <a:headEnd type="none" w="med" len="med"/>
                      <a:tailEnd type="none" w="med" len="med"/>
                    </a:lnT>
                    <a:lnB w="12700" cap="flat" cmpd="sng" algn="ctr">
                      <a:solidFill>
                        <a:srgbClr val="79B0D4"/>
                      </a:solidFill>
                      <a:prstDash val="solid"/>
                      <a:round/>
                      <a:headEnd type="none" w="med" len="med"/>
                      <a:tailEnd type="none" w="med" len="med"/>
                    </a:lnB>
                    <a:noFill/>
                  </a:tcPr>
                </a:tc>
                <a:extLst>
                  <a:ext uri="{0D108BD9-81ED-4DB2-BD59-A6C34878D82A}">
                    <a16:rowId xmlns:a16="http://schemas.microsoft.com/office/drawing/2014/main" val="2136234345"/>
                  </a:ext>
                </a:extLst>
              </a:tr>
            </a:tbl>
          </a:graphicData>
        </a:graphic>
      </p:graphicFrame>
      <p:sp>
        <p:nvSpPr>
          <p:cNvPr id="4" name="Tittel 1">
            <a:extLst>
              <a:ext uri="{FF2B5EF4-FFF2-40B4-BE49-F238E27FC236}">
                <a16:creationId xmlns:a16="http://schemas.microsoft.com/office/drawing/2014/main" id="{D733DED4-670C-45D3-CF8C-4C965878DAF7}"/>
              </a:ext>
            </a:extLst>
          </p:cNvPr>
          <p:cNvSpPr txBox="1">
            <a:spLocks/>
          </p:cNvSpPr>
          <p:nvPr/>
        </p:nvSpPr>
        <p:spPr>
          <a:xfrm>
            <a:off x="1375020" y="157481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Drøyt 1/3 mener de kan fortsette å bo i nåværende bolig slik den er, selv hvis de får dårligere helse. Her er det en klar sammenheng med hvor godt tilpasset boligen er for alderdommen. 79 % av de som svarte i stor grad på foregående spørsmål kan også fortsette å bo i den som den er hvis helsen svikter. Men allerede blant de som svarte i noen grad på foregående spørsmål er denne andelen nede i 26 %. De som bor i leilighet svarer i større grad at de kan bo i boligen som den er</a:t>
            </a:r>
          </a:p>
        </p:txBody>
      </p:sp>
      <p:sp>
        <p:nvSpPr>
          <p:cNvPr id="5" name="Tittel 1">
            <a:extLst>
              <a:ext uri="{FF2B5EF4-FFF2-40B4-BE49-F238E27FC236}">
                <a16:creationId xmlns:a16="http://schemas.microsoft.com/office/drawing/2014/main" id="{63E73BDD-2345-BB99-BC80-8313F03C19D1}"/>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Hvis ikke bor på sykehjem </a:t>
            </a:r>
            <a:r>
              <a:rPr lang="nb-NO" sz="2400" b="1" dirty="0"/>
              <a:t>Totalt: </a:t>
            </a:r>
            <a:r>
              <a:rPr lang="nb-NO" sz="2400" dirty="0"/>
              <a:t>n=4834, </a:t>
            </a:r>
            <a:r>
              <a:rPr lang="nb-NO" sz="2400" b="1" dirty="0"/>
              <a:t>Enebolig:</a:t>
            </a:r>
            <a:r>
              <a:rPr lang="nb-NO" sz="2400" dirty="0"/>
              <a:t> n=2645, </a:t>
            </a:r>
            <a:r>
              <a:rPr lang="nb-NO" sz="2400" b="1" dirty="0"/>
              <a:t>Rekkehus:</a:t>
            </a:r>
            <a:r>
              <a:rPr lang="nb-NO" sz="2400" dirty="0"/>
              <a:t> n=500, </a:t>
            </a:r>
            <a:r>
              <a:rPr lang="nb-NO" sz="2400" b="1" dirty="0"/>
              <a:t>Leilighet:</a:t>
            </a:r>
            <a:r>
              <a:rPr lang="nb-NO" sz="2400" dirty="0"/>
              <a:t> n=1573, </a:t>
            </a:r>
            <a:r>
              <a:rPr lang="nb-NO" sz="2400" b="1" dirty="0"/>
              <a:t>Omsorgs- Kommunal bolig:</a:t>
            </a:r>
            <a:r>
              <a:rPr lang="nb-NO" sz="2400" dirty="0"/>
              <a:t> n=116</a:t>
            </a:r>
          </a:p>
        </p:txBody>
      </p:sp>
    </p:spTree>
    <p:extLst>
      <p:ext uri="{BB962C8B-B14F-4D97-AF65-F5344CB8AC3E}">
        <p14:creationId xmlns:p14="http://schemas.microsoft.com/office/powerpoint/2010/main" val="252758802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C6812-ECAB-84A0-D9D4-50C24C433AB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CEC346C-773C-0FD8-3524-360B080E13BD}"/>
              </a:ext>
            </a:extLst>
          </p:cNvPr>
          <p:cNvSpPr>
            <a:spLocks noGrp="1"/>
          </p:cNvSpPr>
          <p:nvPr>
            <p:ph type="title"/>
          </p:nvPr>
        </p:nvSpPr>
        <p:spPr/>
        <p:txBody>
          <a:bodyPr/>
          <a:lstStyle/>
          <a:p>
            <a:r>
              <a:rPr lang="nb-NO" dirty="0"/>
              <a:t>Vil du kunne fortsette å bo i din nåværende bolig hvis du får dårligere helse?</a:t>
            </a:r>
            <a:br>
              <a:rPr lang="nb-NO" dirty="0"/>
            </a:br>
            <a:r>
              <a:rPr lang="nb-NO" sz="3200" dirty="0"/>
              <a:t>Brutt ned på kjønn og alder</a:t>
            </a:r>
          </a:p>
        </p:txBody>
      </p:sp>
      <p:graphicFrame>
        <p:nvGraphicFramePr>
          <p:cNvPr id="6" name="Plassholder for innhold 2">
            <a:extLst>
              <a:ext uri="{FF2B5EF4-FFF2-40B4-BE49-F238E27FC236}">
                <a16:creationId xmlns:a16="http://schemas.microsoft.com/office/drawing/2014/main" id="{59E63A5B-0822-1885-9685-30F70ADA6479}"/>
              </a:ext>
            </a:extLst>
          </p:cNvPr>
          <p:cNvGraphicFramePr>
            <a:graphicFrameLocks noGrp="1"/>
          </p:cNvGraphicFramePr>
          <p:nvPr>
            <p:ph idx="11"/>
            <p:extLst>
              <p:ext uri="{D42A27DB-BD31-4B8C-83A1-F6EECF244321}">
                <p14:modId xmlns:p14="http://schemas.microsoft.com/office/powerpoint/2010/main" val="4096902638"/>
              </p:ext>
            </p:extLst>
          </p:nvPr>
        </p:nvGraphicFramePr>
        <p:xfrm>
          <a:off x="2676293" y="3122341"/>
          <a:ext cx="19849170" cy="8720254"/>
        </p:xfrm>
        <a:graphic>
          <a:graphicData uri="http://schemas.openxmlformats.org/drawingml/2006/table">
            <a:tbl>
              <a:tblPr firstRow="1" firstCol="1" bandRow="1"/>
              <a:tblGrid>
                <a:gridCol w="3871041">
                  <a:extLst>
                    <a:ext uri="{9D8B030D-6E8A-4147-A177-3AD203B41FA5}">
                      <a16:colId xmlns:a16="http://schemas.microsoft.com/office/drawing/2014/main" val="1626734724"/>
                    </a:ext>
                  </a:extLst>
                </a:gridCol>
                <a:gridCol w="2451659">
                  <a:extLst>
                    <a:ext uri="{9D8B030D-6E8A-4147-A177-3AD203B41FA5}">
                      <a16:colId xmlns:a16="http://schemas.microsoft.com/office/drawing/2014/main" val="89735424"/>
                    </a:ext>
                  </a:extLst>
                </a:gridCol>
                <a:gridCol w="2408648">
                  <a:extLst>
                    <a:ext uri="{9D8B030D-6E8A-4147-A177-3AD203B41FA5}">
                      <a16:colId xmlns:a16="http://schemas.microsoft.com/office/drawing/2014/main" val="1492298688"/>
                    </a:ext>
                  </a:extLst>
                </a:gridCol>
                <a:gridCol w="2861240">
                  <a:extLst>
                    <a:ext uri="{9D8B030D-6E8A-4147-A177-3AD203B41FA5}">
                      <a16:colId xmlns:a16="http://schemas.microsoft.com/office/drawing/2014/main" val="481062918"/>
                    </a:ext>
                  </a:extLst>
                </a:gridCol>
                <a:gridCol w="2735326">
                  <a:extLst>
                    <a:ext uri="{9D8B030D-6E8A-4147-A177-3AD203B41FA5}">
                      <a16:colId xmlns:a16="http://schemas.microsoft.com/office/drawing/2014/main" val="1570667135"/>
                    </a:ext>
                  </a:extLst>
                </a:gridCol>
                <a:gridCol w="2927406">
                  <a:extLst>
                    <a:ext uri="{9D8B030D-6E8A-4147-A177-3AD203B41FA5}">
                      <a16:colId xmlns:a16="http://schemas.microsoft.com/office/drawing/2014/main" val="2764790534"/>
                    </a:ext>
                  </a:extLst>
                </a:gridCol>
                <a:gridCol w="2593850">
                  <a:extLst>
                    <a:ext uri="{9D8B030D-6E8A-4147-A177-3AD203B41FA5}">
                      <a16:colId xmlns:a16="http://schemas.microsoft.com/office/drawing/2014/main" val="150026983"/>
                    </a:ext>
                  </a:extLst>
                </a:gridCol>
              </a:tblGrid>
              <a:tr h="2473626">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561657">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 jeg kan bo i boligen slik som den er</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35 %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59 %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561657">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 hvis jeg tilpasser boligen</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043668804"/>
                  </a:ext>
                </a:extLst>
              </a:tr>
              <a:tr h="1561657">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Nei</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561657">
                <a:tc>
                  <a:txBody>
                    <a:bodyPr/>
                    <a:lstStyle/>
                    <a:p>
                      <a:pPr algn="l"/>
                      <a:r>
                        <a:rPr lang="nb-NO" sz="28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Vet ikke</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19 %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bl>
          </a:graphicData>
        </a:graphic>
      </p:graphicFrame>
      <p:sp>
        <p:nvSpPr>
          <p:cNvPr id="3" name="Tittel 1">
            <a:extLst>
              <a:ext uri="{FF2B5EF4-FFF2-40B4-BE49-F238E27FC236}">
                <a16:creationId xmlns:a16="http://schemas.microsoft.com/office/drawing/2014/main" id="{95AB42FC-A1C4-EB1E-519F-968F3C75AA1C}"/>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Hvis ikke bor på sykehjem </a:t>
            </a:r>
            <a:r>
              <a:rPr lang="nb-NO" sz="2400" b="1" dirty="0"/>
              <a:t>Menn: </a:t>
            </a:r>
            <a:r>
              <a:rPr lang="nb-NO" sz="2400" dirty="0"/>
              <a:t>n=2114, </a:t>
            </a:r>
            <a:r>
              <a:rPr lang="nb-NO" sz="2400" b="1" dirty="0"/>
              <a:t>Kvinner:</a:t>
            </a:r>
            <a:r>
              <a:rPr lang="nb-NO" sz="2400" dirty="0"/>
              <a:t> n=2720, </a:t>
            </a:r>
            <a:r>
              <a:rPr lang="nb-NO" sz="2400" b="1" dirty="0"/>
              <a:t>55-64 år:</a:t>
            </a:r>
            <a:r>
              <a:rPr lang="nb-NO" sz="2400" dirty="0"/>
              <a:t> n=1816, </a:t>
            </a:r>
            <a:r>
              <a:rPr lang="nb-NO" sz="2400" b="1" dirty="0"/>
              <a:t>65-74 år:</a:t>
            </a:r>
            <a:r>
              <a:rPr lang="nb-NO" sz="2400" dirty="0"/>
              <a:t> n=1927, </a:t>
            </a:r>
            <a:r>
              <a:rPr lang="nb-NO" sz="2400" b="1" dirty="0"/>
              <a:t>75-84 år:</a:t>
            </a:r>
            <a:r>
              <a:rPr lang="nb-NO" sz="2400" dirty="0"/>
              <a:t> n=958, </a:t>
            </a:r>
            <a:r>
              <a:rPr lang="nb-NO" sz="2400" b="1" dirty="0"/>
              <a:t>85 år og eldre:</a:t>
            </a:r>
            <a:r>
              <a:rPr lang="nb-NO" sz="2400" dirty="0"/>
              <a:t> n=133</a:t>
            </a:r>
          </a:p>
        </p:txBody>
      </p:sp>
    </p:spTree>
    <p:extLst>
      <p:ext uri="{BB962C8B-B14F-4D97-AF65-F5344CB8AC3E}">
        <p14:creationId xmlns:p14="http://schemas.microsoft.com/office/powerpoint/2010/main" val="20956706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4AD81-A5F2-F254-C8B1-61A3A1476FC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613DF35-9FE4-6EB9-AB0F-E2B42076F200}"/>
              </a:ext>
            </a:extLst>
          </p:cNvPr>
          <p:cNvSpPr>
            <a:spLocks noGrp="1"/>
          </p:cNvSpPr>
          <p:nvPr>
            <p:ph type="title"/>
          </p:nvPr>
        </p:nvSpPr>
        <p:spPr/>
        <p:txBody>
          <a:bodyPr/>
          <a:lstStyle/>
          <a:p>
            <a:r>
              <a:rPr lang="nb-NO" dirty="0"/>
              <a:t>Vil du kunne fortsette å bo i din nåværende bolig hvis du får dårligere helse?</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5631A34E-F660-8225-6F7B-FCDB9FA9B852}"/>
              </a:ext>
            </a:extLst>
          </p:cNvPr>
          <p:cNvGraphicFramePr>
            <a:graphicFrameLocks noGrp="1"/>
          </p:cNvGraphicFramePr>
          <p:nvPr>
            <p:ph idx="11"/>
            <p:extLst>
              <p:ext uri="{D42A27DB-BD31-4B8C-83A1-F6EECF244321}">
                <p14:modId xmlns:p14="http://schemas.microsoft.com/office/powerpoint/2010/main" val="519311553"/>
              </p:ext>
            </p:extLst>
          </p:nvPr>
        </p:nvGraphicFramePr>
        <p:xfrm>
          <a:off x="1847088" y="2640013"/>
          <a:ext cx="21413665" cy="9091072"/>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3069304">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493689">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 jeg kan bo i boligen slik som den er</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33 %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493689">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 hvis jeg tilpasser boligen</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493689">
                <a:tc>
                  <a:txBody>
                    <a:bodyPr/>
                    <a:lstStyle/>
                    <a:p>
                      <a:pPr algn="l"/>
                      <a:r>
                        <a:rPr lang="nb-NO" sz="2800" b="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Nei</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540701">
                <a:tc>
                  <a:txBody>
                    <a:bodyPr/>
                    <a:lstStyle/>
                    <a:p>
                      <a:pPr algn="l"/>
                      <a:r>
                        <a:rPr lang="nb-NO" sz="28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Vet ikke</a:t>
                      </a:r>
                      <a:endParaRPr lang="nb-NO" sz="28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bl>
          </a:graphicData>
        </a:graphic>
      </p:graphicFrame>
      <p:sp>
        <p:nvSpPr>
          <p:cNvPr id="3" name="Tittel 1">
            <a:extLst>
              <a:ext uri="{FF2B5EF4-FFF2-40B4-BE49-F238E27FC236}">
                <a16:creationId xmlns:a16="http://schemas.microsoft.com/office/drawing/2014/main" id="{B6E66FBB-EA6B-8E7A-B298-C7F7BE50D7EB}"/>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n=594,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n=1276, </a:t>
            </a:r>
            <a:r>
              <a:rPr lang="nb-NO" sz="2400" b="1" dirty="0"/>
              <a:t>Spjelkavik, Åse, Lerstad:</a:t>
            </a:r>
            <a:r>
              <a:rPr lang="nb-NO" sz="2400" dirty="0"/>
              <a:t> n=1284,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33420234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95766-48DF-01D7-64AD-C0589CDF987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0454750-E9B0-8CE9-5DCF-93CE444864B2}"/>
              </a:ext>
            </a:extLst>
          </p:cNvPr>
          <p:cNvSpPr>
            <a:spLocks noGrp="1"/>
          </p:cNvSpPr>
          <p:nvPr>
            <p:ph type="title"/>
          </p:nvPr>
        </p:nvSpPr>
        <p:spPr>
          <a:xfrm>
            <a:off x="1402079" y="431799"/>
            <a:ext cx="21633959" cy="1124627"/>
          </a:xfrm>
        </p:spPr>
        <p:txBody>
          <a:bodyPr/>
          <a:lstStyle/>
          <a:p>
            <a:r>
              <a:rPr lang="nb-NO" dirty="0"/>
              <a:t>I hvilken grad planlegger du å tilpasse boligen din til din egen alderdom? </a:t>
            </a:r>
          </a:p>
        </p:txBody>
      </p:sp>
      <p:graphicFrame>
        <p:nvGraphicFramePr>
          <p:cNvPr id="8" name="Plassholder for innhold 7">
            <a:extLst>
              <a:ext uri="{FF2B5EF4-FFF2-40B4-BE49-F238E27FC236}">
                <a16:creationId xmlns:a16="http://schemas.microsoft.com/office/drawing/2014/main" id="{9DE63281-0864-938E-7225-E572354A134E}"/>
              </a:ext>
            </a:extLst>
          </p:cNvPr>
          <p:cNvGraphicFramePr>
            <a:graphicFrameLocks noGrp="1"/>
          </p:cNvGraphicFramePr>
          <p:nvPr>
            <p:ph idx="10"/>
            <p:extLst>
              <p:ext uri="{D42A27DB-BD31-4B8C-83A1-F6EECF244321}">
                <p14:modId xmlns:p14="http://schemas.microsoft.com/office/powerpoint/2010/main" val="4280464494"/>
              </p:ext>
            </p:extLst>
          </p:nvPr>
        </p:nvGraphicFramePr>
        <p:xfrm>
          <a:off x="1401763" y="2640013"/>
          <a:ext cx="10448925" cy="9871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Plassholder for innhold 2">
            <a:extLst>
              <a:ext uri="{FF2B5EF4-FFF2-40B4-BE49-F238E27FC236}">
                <a16:creationId xmlns:a16="http://schemas.microsoft.com/office/drawing/2014/main" id="{DA6FC348-CCBD-13F5-7723-C90F303E84F2}"/>
              </a:ext>
            </a:extLst>
          </p:cNvPr>
          <p:cNvGraphicFramePr>
            <a:graphicFrameLocks noGrp="1"/>
          </p:cNvGraphicFramePr>
          <p:nvPr>
            <p:ph idx="11"/>
            <p:extLst>
              <p:ext uri="{D42A27DB-BD31-4B8C-83A1-F6EECF244321}">
                <p14:modId xmlns:p14="http://schemas.microsoft.com/office/powerpoint/2010/main" val="2727823428"/>
              </p:ext>
            </p:extLst>
          </p:nvPr>
        </p:nvGraphicFramePr>
        <p:xfrm>
          <a:off x="12992100" y="3429000"/>
          <a:ext cx="10323515" cy="7810499"/>
        </p:xfrm>
        <a:graphic>
          <a:graphicData uri="http://schemas.openxmlformats.org/drawingml/2006/table">
            <a:tbl>
              <a:tblPr firstRow="1" firstCol="1" bandRow="1"/>
              <a:tblGrid>
                <a:gridCol w="2241983">
                  <a:extLst>
                    <a:ext uri="{9D8B030D-6E8A-4147-A177-3AD203B41FA5}">
                      <a16:colId xmlns:a16="http://schemas.microsoft.com/office/drawing/2014/main" val="1626734724"/>
                    </a:ext>
                  </a:extLst>
                </a:gridCol>
                <a:gridCol w="2067299">
                  <a:extLst>
                    <a:ext uri="{9D8B030D-6E8A-4147-A177-3AD203B41FA5}">
                      <a16:colId xmlns:a16="http://schemas.microsoft.com/office/drawing/2014/main" val="481062918"/>
                    </a:ext>
                  </a:extLst>
                </a:gridCol>
                <a:gridCol w="2068714">
                  <a:extLst>
                    <a:ext uri="{9D8B030D-6E8A-4147-A177-3AD203B41FA5}">
                      <a16:colId xmlns:a16="http://schemas.microsoft.com/office/drawing/2014/main" val="1570667135"/>
                    </a:ext>
                  </a:extLst>
                </a:gridCol>
                <a:gridCol w="2056116">
                  <a:extLst>
                    <a:ext uri="{9D8B030D-6E8A-4147-A177-3AD203B41FA5}">
                      <a16:colId xmlns:a16="http://schemas.microsoft.com/office/drawing/2014/main" val="2764790534"/>
                    </a:ext>
                  </a:extLst>
                </a:gridCol>
                <a:gridCol w="1889403">
                  <a:extLst>
                    <a:ext uri="{9D8B030D-6E8A-4147-A177-3AD203B41FA5}">
                      <a16:colId xmlns:a16="http://schemas.microsoft.com/office/drawing/2014/main" val="150026983"/>
                    </a:ext>
                  </a:extLst>
                </a:gridCol>
              </a:tblGrid>
              <a:tr h="1992514">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Enebolig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Rekkehus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Leilighet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Omsorgsbolig Kommunal bolig/ Annet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969664">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stor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800" b="0" i="0" u="none" strike="noStrike" dirty="0">
                          <a:effectLst/>
                          <a:latin typeface="Calibri" panose="020F0502020204030204" pitchFamily="34" charset="0"/>
                        </a:rPr>
                        <a:t>11 %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dirty="0">
                          <a:effectLst/>
                          <a:latin typeface="Calibri" panose="020F0502020204030204" pitchFamily="34" charset="0"/>
                        </a:rPr>
                        <a:t>10 %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dirty="0">
                          <a:effectLst/>
                          <a:latin typeface="Calibri" panose="020F0502020204030204" pitchFamily="34" charset="0"/>
                        </a:rPr>
                        <a:t>20 %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a:effectLst/>
                          <a:latin typeface="Calibri" panose="020F0502020204030204" pitchFamily="34" charset="0"/>
                        </a:rPr>
                        <a:t>11 %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969664">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noen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800" b="0" i="0" u="none" strike="noStrike">
                          <a:effectLst/>
                          <a:latin typeface="Calibri" panose="020F0502020204030204" pitchFamily="34" charset="0"/>
                        </a:rPr>
                        <a:t>27 %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a:effectLst/>
                          <a:latin typeface="Calibri" panose="020F0502020204030204" pitchFamily="34" charset="0"/>
                        </a:rPr>
                        <a:t>19 %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a:effectLst/>
                          <a:latin typeface="Calibri" panose="020F0502020204030204" pitchFamily="34" charset="0"/>
                        </a:rPr>
                        <a:t>17 %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dirty="0">
                          <a:effectLst/>
                          <a:latin typeface="Calibri" panose="020F0502020204030204" pitchFamily="34" charset="0"/>
                        </a:rPr>
                        <a:t>18 %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969664">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liten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800" b="0" i="0" u="none" strike="noStrike">
                          <a:effectLst/>
                          <a:latin typeface="Calibri" panose="020F0502020204030204" pitchFamily="34" charset="0"/>
                        </a:rPr>
                        <a:t>29 %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a:effectLst/>
                          <a:latin typeface="Calibri" panose="020F0502020204030204" pitchFamily="34" charset="0"/>
                        </a:rPr>
                        <a:t>32 %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a:effectLst/>
                          <a:latin typeface="Calibri" panose="020F0502020204030204" pitchFamily="34" charset="0"/>
                        </a:rPr>
                        <a:t>22 %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dirty="0">
                          <a:effectLst/>
                          <a:latin typeface="Calibri" panose="020F0502020204030204" pitchFamily="34" charset="0"/>
                        </a:rPr>
                        <a:t>16 %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939329">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Ikke i det hele tatt</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800" b="0" i="0" u="none" strike="noStrike">
                          <a:effectLst/>
                          <a:latin typeface="Calibri" panose="020F0502020204030204" pitchFamily="34" charset="0"/>
                        </a:rPr>
                        <a:t>21 %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a:effectLst/>
                          <a:latin typeface="Calibri" panose="020F0502020204030204" pitchFamily="34" charset="0"/>
                        </a:rPr>
                        <a:t>27 %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a:effectLst/>
                          <a:latin typeface="Calibri" panose="020F0502020204030204" pitchFamily="34" charset="0"/>
                        </a:rPr>
                        <a:t>29 %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dirty="0">
                          <a:effectLst/>
                          <a:latin typeface="Calibri" panose="020F0502020204030204" pitchFamily="34" charset="0"/>
                        </a:rPr>
                        <a:t>22 %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969664">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Vet ikke</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800" b="0" i="0" u="none" strike="noStrike">
                          <a:effectLst/>
                          <a:latin typeface="Calibri" panose="020F0502020204030204" pitchFamily="34" charset="0"/>
                        </a:rPr>
                        <a:t>13 %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a:effectLst/>
                          <a:latin typeface="Calibri" panose="020F0502020204030204" pitchFamily="34" charset="0"/>
                        </a:rPr>
                        <a:t>13 %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a:effectLst/>
                          <a:latin typeface="Calibri" panose="020F0502020204030204" pitchFamily="34" charset="0"/>
                        </a:rPr>
                        <a:t>13 %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800" b="0" i="0" u="none" strike="noStrike" dirty="0">
                          <a:effectLst/>
                          <a:latin typeface="Calibri" panose="020F0502020204030204" pitchFamily="34" charset="0"/>
                        </a:rPr>
                        <a:t>34 %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547494"/>
                  </a:ext>
                </a:extLst>
              </a:tr>
            </a:tbl>
          </a:graphicData>
        </a:graphic>
      </p:graphicFrame>
      <p:sp>
        <p:nvSpPr>
          <p:cNvPr id="4" name="Tittel 1">
            <a:extLst>
              <a:ext uri="{FF2B5EF4-FFF2-40B4-BE49-F238E27FC236}">
                <a16:creationId xmlns:a16="http://schemas.microsoft.com/office/drawing/2014/main" id="{DBE20F43-C45E-0CF4-2567-AB9C1AC27341}"/>
              </a:ext>
            </a:extLst>
          </p:cNvPr>
          <p:cNvSpPr txBox="1">
            <a:spLocks/>
          </p:cNvSpPr>
          <p:nvPr/>
        </p:nvSpPr>
        <p:spPr>
          <a:xfrm>
            <a:off x="1375020" y="157481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Over halvparten (52 %) av respondentene vil i liten eller ingen grad tilpasse boligen til egen alderdom, mens 36 % vil i stor eller noen grad gjøre dette. Det er et interessant trekk at det er først og fremst de som allerede mener boligen i stor grad er tilpasset alderdommen, som også i størst grad planlegger å tilpasse den. Blant de som i liten eller ingen grad bor i en tilpasset bolig, ønsker også i liten eller ingen grad å tilpasse den </a:t>
            </a:r>
          </a:p>
        </p:txBody>
      </p:sp>
      <p:sp>
        <p:nvSpPr>
          <p:cNvPr id="5" name="Tittel 1">
            <a:extLst>
              <a:ext uri="{FF2B5EF4-FFF2-40B4-BE49-F238E27FC236}">
                <a16:creationId xmlns:a16="http://schemas.microsoft.com/office/drawing/2014/main" id="{B59B56F7-64AF-14F4-1F85-36898E0E3668}"/>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Hvis ikke bor på sykehjem </a:t>
            </a:r>
            <a:r>
              <a:rPr lang="nb-NO" sz="2400" b="1" dirty="0"/>
              <a:t>Totalt: </a:t>
            </a:r>
            <a:r>
              <a:rPr lang="nb-NO" sz="2400" dirty="0"/>
              <a:t>n=4834, </a:t>
            </a:r>
            <a:r>
              <a:rPr lang="nb-NO" sz="2400" b="1" dirty="0"/>
              <a:t>Enebolig:</a:t>
            </a:r>
            <a:r>
              <a:rPr lang="nb-NO" sz="2400" dirty="0"/>
              <a:t> n=2645, </a:t>
            </a:r>
            <a:r>
              <a:rPr lang="nb-NO" sz="2400" b="1" dirty="0"/>
              <a:t>Rekkehus:</a:t>
            </a:r>
            <a:r>
              <a:rPr lang="nb-NO" sz="2400" dirty="0"/>
              <a:t> n=500, </a:t>
            </a:r>
            <a:r>
              <a:rPr lang="nb-NO" sz="2400" b="1" dirty="0"/>
              <a:t>Leilighet:</a:t>
            </a:r>
            <a:r>
              <a:rPr lang="nb-NO" sz="2400" dirty="0"/>
              <a:t> n=1573, </a:t>
            </a:r>
            <a:r>
              <a:rPr lang="nb-NO" sz="2400" b="1" dirty="0"/>
              <a:t>Omsorgs- Kommunal bolig:</a:t>
            </a:r>
            <a:r>
              <a:rPr lang="nb-NO" sz="2400" dirty="0"/>
              <a:t> n=116</a:t>
            </a:r>
          </a:p>
        </p:txBody>
      </p:sp>
    </p:spTree>
    <p:extLst>
      <p:ext uri="{BB962C8B-B14F-4D97-AF65-F5344CB8AC3E}">
        <p14:creationId xmlns:p14="http://schemas.microsoft.com/office/powerpoint/2010/main" val="25966571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02FF135-D36F-C85F-FD7B-4399B30A2A61}"/>
              </a:ext>
            </a:extLst>
          </p:cNvPr>
          <p:cNvSpPr>
            <a:spLocks noGrp="1"/>
          </p:cNvSpPr>
          <p:nvPr>
            <p:ph type="body" sz="quarter" idx="10"/>
          </p:nvPr>
        </p:nvSpPr>
        <p:spPr/>
        <p:txBody>
          <a:bodyPr/>
          <a:lstStyle/>
          <a:p>
            <a:r>
              <a:rPr lang="nb-NO" dirty="0"/>
              <a:t>Om undersøkelsen</a:t>
            </a:r>
          </a:p>
        </p:txBody>
      </p:sp>
    </p:spTree>
    <p:extLst>
      <p:ext uri="{BB962C8B-B14F-4D97-AF65-F5344CB8AC3E}">
        <p14:creationId xmlns:p14="http://schemas.microsoft.com/office/powerpoint/2010/main" val="144589923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64268-B9B9-CD8F-35A2-8D023B4EFAC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5E94AD9-E69A-2FC7-8AEB-77A9F05170C1}"/>
              </a:ext>
            </a:extLst>
          </p:cNvPr>
          <p:cNvSpPr>
            <a:spLocks noGrp="1"/>
          </p:cNvSpPr>
          <p:nvPr>
            <p:ph type="title"/>
          </p:nvPr>
        </p:nvSpPr>
        <p:spPr/>
        <p:txBody>
          <a:bodyPr/>
          <a:lstStyle/>
          <a:p>
            <a:r>
              <a:rPr lang="nb-NO" dirty="0"/>
              <a:t>I hvilken grad planlegger du å tilpasse boligen din til din egen alderdom? </a:t>
            </a:r>
            <a:br>
              <a:rPr lang="nb-NO" dirty="0"/>
            </a:br>
            <a:r>
              <a:rPr lang="nb-NO" sz="3200" dirty="0"/>
              <a:t>Brutt ned på kjønn og alder</a:t>
            </a:r>
          </a:p>
        </p:txBody>
      </p:sp>
      <p:graphicFrame>
        <p:nvGraphicFramePr>
          <p:cNvPr id="6" name="Plassholder for innhold 2">
            <a:extLst>
              <a:ext uri="{FF2B5EF4-FFF2-40B4-BE49-F238E27FC236}">
                <a16:creationId xmlns:a16="http://schemas.microsoft.com/office/drawing/2014/main" id="{C163F3B1-BCC5-F219-F7EA-77288A57C3C1}"/>
              </a:ext>
            </a:extLst>
          </p:cNvPr>
          <p:cNvGraphicFramePr>
            <a:graphicFrameLocks noGrp="1"/>
          </p:cNvGraphicFramePr>
          <p:nvPr>
            <p:ph idx="11"/>
            <p:extLst>
              <p:ext uri="{D42A27DB-BD31-4B8C-83A1-F6EECF244321}">
                <p14:modId xmlns:p14="http://schemas.microsoft.com/office/powerpoint/2010/main" val="4200112793"/>
              </p:ext>
            </p:extLst>
          </p:nvPr>
        </p:nvGraphicFramePr>
        <p:xfrm>
          <a:off x="2676293" y="3122341"/>
          <a:ext cx="19849170" cy="8965582"/>
        </p:xfrm>
        <a:graphic>
          <a:graphicData uri="http://schemas.openxmlformats.org/drawingml/2006/table">
            <a:tbl>
              <a:tblPr firstRow="1" firstCol="1" bandRow="1"/>
              <a:tblGrid>
                <a:gridCol w="3871041">
                  <a:extLst>
                    <a:ext uri="{9D8B030D-6E8A-4147-A177-3AD203B41FA5}">
                      <a16:colId xmlns:a16="http://schemas.microsoft.com/office/drawing/2014/main" val="1626734724"/>
                    </a:ext>
                  </a:extLst>
                </a:gridCol>
                <a:gridCol w="2451659">
                  <a:extLst>
                    <a:ext uri="{9D8B030D-6E8A-4147-A177-3AD203B41FA5}">
                      <a16:colId xmlns:a16="http://schemas.microsoft.com/office/drawing/2014/main" val="89735424"/>
                    </a:ext>
                  </a:extLst>
                </a:gridCol>
                <a:gridCol w="2408648">
                  <a:extLst>
                    <a:ext uri="{9D8B030D-6E8A-4147-A177-3AD203B41FA5}">
                      <a16:colId xmlns:a16="http://schemas.microsoft.com/office/drawing/2014/main" val="1492298688"/>
                    </a:ext>
                  </a:extLst>
                </a:gridCol>
                <a:gridCol w="2861240">
                  <a:extLst>
                    <a:ext uri="{9D8B030D-6E8A-4147-A177-3AD203B41FA5}">
                      <a16:colId xmlns:a16="http://schemas.microsoft.com/office/drawing/2014/main" val="481062918"/>
                    </a:ext>
                  </a:extLst>
                </a:gridCol>
                <a:gridCol w="2735326">
                  <a:extLst>
                    <a:ext uri="{9D8B030D-6E8A-4147-A177-3AD203B41FA5}">
                      <a16:colId xmlns:a16="http://schemas.microsoft.com/office/drawing/2014/main" val="1570667135"/>
                    </a:ext>
                  </a:extLst>
                </a:gridCol>
                <a:gridCol w="2927406">
                  <a:extLst>
                    <a:ext uri="{9D8B030D-6E8A-4147-A177-3AD203B41FA5}">
                      <a16:colId xmlns:a16="http://schemas.microsoft.com/office/drawing/2014/main" val="2764790534"/>
                    </a:ext>
                  </a:extLst>
                </a:gridCol>
                <a:gridCol w="2593850">
                  <a:extLst>
                    <a:ext uri="{9D8B030D-6E8A-4147-A177-3AD203B41FA5}">
                      <a16:colId xmlns:a16="http://schemas.microsoft.com/office/drawing/2014/main" val="150026983"/>
                    </a:ext>
                  </a:extLst>
                </a:gridCol>
              </a:tblGrid>
              <a:tr h="2146681">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355249">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stor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355249">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noen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043668804"/>
                  </a:ext>
                </a:extLst>
              </a:tr>
              <a:tr h="1355249">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liten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355249">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Ikke i det hele tatt</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397905">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Vet ikke</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bl>
          </a:graphicData>
        </a:graphic>
      </p:graphicFrame>
      <p:sp>
        <p:nvSpPr>
          <p:cNvPr id="3" name="Tittel 1">
            <a:extLst>
              <a:ext uri="{FF2B5EF4-FFF2-40B4-BE49-F238E27FC236}">
                <a16:creationId xmlns:a16="http://schemas.microsoft.com/office/drawing/2014/main" id="{12D99A3B-118F-A3BA-2D71-972EC58025DE}"/>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Hvis ikke bor på sykehjem </a:t>
            </a:r>
            <a:r>
              <a:rPr lang="nb-NO" sz="2400" b="1" dirty="0"/>
              <a:t>Menn: </a:t>
            </a:r>
            <a:r>
              <a:rPr lang="nb-NO" sz="2400" dirty="0"/>
              <a:t>n=2114, </a:t>
            </a:r>
            <a:r>
              <a:rPr lang="nb-NO" sz="2400" b="1" dirty="0"/>
              <a:t>Kvinner:</a:t>
            </a:r>
            <a:r>
              <a:rPr lang="nb-NO" sz="2400" dirty="0"/>
              <a:t> n=2720, </a:t>
            </a:r>
            <a:r>
              <a:rPr lang="nb-NO" sz="2400" b="1" dirty="0"/>
              <a:t>55-64 år:</a:t>
            </a:r>
            <a:r>
              <a:rPr lang="nb-NO" sz="2400" dirty="0"/>
              <a:t> n=1816, </a:t>
            </a:r>
            <a:r>
              <a:rPr lang="nb-NO" sz="2400" b="1" dirty="0"/>
              <a:t>65-74 år:</a:t>
            </a:r>
            <a:r>
              <a:rPr lang="nb-NO" sz="2400" dirty="0"/>
              <a:t> n=1927, </a:t>
            </a:r>
            <a:r>
              <a:rPr lang="nb-NO" sz="2400" b="1" dirty="0"/>
              <a:t>75-84 år:</a:t>
            </a:r>
            <a:r>
              <a:rPr lang="nb-NO" sz="2400" dirty="0"/>
              <a:t> n=958, </a:t>
            </a:r>
            <a:r>
              <a:rPr lang="nb-NO" sz="2400" b="1" dirty="0"/>
              <a:t>85 år og eldre:</a:t>
            </a:r>
            <a:r>
              <a:rPr lang="nb-NO" sz="2400" dirty="0"/>
              <a:t> n=133</a:t>
            </a:r>
          </a:p>
        </p:txBody>
      </p:sp>
    </p:spTree>
    <p:extLst>
      <p:ext uri="{BB962C8B-B14F-4D97-AF65-F5344CB8AC3E}">
        <p14:creationId xmlns:p14="http://schemas.microsoft.com/office/powerpoint/2010/main" val="116379882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D1AEF-7878-E27E-8575-877AB38DC11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689B153-BD42-2334-EC4D-27D0298CD188}"/>
              </a:ext>
            </a:extLst>
          </p:cNvPr>
          <p:cNvSpPr>
            <a:spLocks noGrp="1"/>
          </p:cNvSpPr>
          <p:nvPr>
            <p:ph type="title"/>
          </p:nvPr>
        </p:nvSpPr>
        <p:spPr/>
        <p:txBody>
          <a:bodyPr/>
          <a:lstStyle/>
          <a:p>
            <a:r>
              <a:rPr lang="nb-NO" dirty="0"/>
              <a:t>I hvilken grad planlegger du å tilpasse boligen din til din egen alderdom? </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CC4F02D3-B232-4DE4-0F02-6A18DD824BCD}"/>
              </a:ext>
            </a:extLst>
          </p:cNvPr>
          <p:cNvGraphicFramePr>
            <a:graphicFrameLocks noGrp="1"/>
          </p:cNvGraphicFramePr>
          <p:nvPr>
            <p:ph idx="11"/>
            <p:extLst>
              <p:ext uri="{D42A27DB-BD31-4B8C-83A1-F6EECF244321}">
                <p14:modId xmlns:p14="http://schemas.microsoft.com/office/powerpoint/2010/main" val="955407208"/>
              </p:ext>
            </p:extLst>
          </p:nvPr>
        </p:nvGraphicFramePr>
        <p:xfrm>
          <a:off x="1847088" y="2640013"/>
          <a:ext cx="21413665" cy="9291792"/>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2682463">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305431">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stor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305431">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noen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305431">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liten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346518">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Ikke i det hele tatt</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346518">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Vet ikke</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bl>
          </a:graphicData>
        </a:graphic>
      </p:graphicFrame>
      <p:sp>
        <p:nvSpPr>
          <p:cNvPr id="3" name="Tittel 1">
            <a:extLst>
              <a:ext uri="{FF2B5EF4-FFF2-40B4-BE49-F238E27FC236}">
                <a16:creationId xmlns:a16="http://schemas.microsoft.com/office/drawing/2014/main" id="{7DA12AA0-A8D3-D039-EEDD-10F661B2FED5}"/>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n=594,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n=1276, </a:t>
            </a:r>
            <a:r>
              <a:rPr lang="nb-NO" sz="2400" b="1" dirty="0"/>
              <a:t>Spjelkavik, Åse, Lerstad:</a:t>
            </a:r>
            <a:r>
              <a:rPr lang="nb-NO" sz="2400" dirty="0"/>
              <a:t> n=1284,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10327094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373A0-F6F1-55AA-4D8A-119DEDFA8CF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8BD7EC3-F5CF-A075-A5A9-4068B3DC4193}"/>
              </a:ext>
            </a:extLst>
          </p:cNvPr>
          <p:cNvSpPr>
            <a:spLocks noGrp="1"/>
          </p:cNvSpPr>
          <p:nvPr>
            <p:ph type="title"/>
          </p:nvPr>
        </p:nvSpPr>
        <p:spPr>
          <a:xfrm>
            <a:off x="1402079" y="431800"/>
            <a:ext cx="21633959" cy="1260814"/>
          </a:xfrm>
        </p:spPr>
        <p:txBody>
          <a:bodyPr/>
          <a:lstStyle/>
          <a:p>
            <a:r>
              <a:rPr lang="nb-NO" dirty="0"/>
              <a:t>Tror du at du på sikt kommer til å trenge en annen bolig?</a:t>
            </a:r>
          </a:p>
        </p:txBody>
      </p:sp>
      <p:graphicFrame>
        <p:nvGraphicFramePr>
          <p:cNvPr id="8" name="Plassholder for innhold 7">
            <a:extLst>
              <a:ext uri="{FF2B5EF4-FFF2-40B4-BE49-F238E27FC236}">
                <a16:creationId xmlns:a16="http://schemas.microsoft.com/office/drawing/2014/main" id="{A1FAC010-6914-0FFB-CA0A-68896E2C5D8D}"/>
              </a:ext>
            </a:extLst>
          </p:cNvPr>
          <p:cNvGraphicFramePr>
            <a:graphicFrameLocks noGrp="1"/>
          </p:cNvGraphicFramePr>
          <p:nvPr>
            <p:ph idx="10"/>
            <p:extLst>
              <p:ext uri="{D42A27DB-BD31-4B8C-83A1-F6EECF244321}">
                <p14:modId xmlns:p14="http://schemas.microsoft.com/office/powerpoint/2010/main" val="1497684175"/>
              </p:ext>
            </p:extLst>
          </p:nvPr>
        </p:nvGraphicFramePr>
        <p:xfrm>
          <a:off x="1401763" y="2640013"/>
          <a:ext cx="10448925" cy="9871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Plassholder for innhold 2">
            <a:extLst>
              <a:ext uri="{FF2B5EF4-FFF2-40B4-BE49-F238E27FC236}">
                <a16:creationId xmlns:a16="http://schemas.microsoft.com/office/drawing/2014/main" id="{65CF5C0F-CC59-0C43-26D9-A14EF0CCA8E0}"/>
              </a:ext>
            </a:extLst>
          </p:cNvPr>
          <p:cNvGraphicFramePr>
            <a:graphicFrameLocks noGrp="1"/>
          </p:cNvGraphicFramePr>
          <p:nvPr>
            <p:ph idx="11"/>
            <p:extLst>
              <p:ext uri="{D42A27DB-BD31-4B8C-83A1-F6EECF244321}">
                <p14:modId xmlns:p14="http://schemas.microsoft.com/office/powerpoint/2010/main" val="3371760485"/>
              </p:ext>
            </p:extLst>
          </p:nvPr>
        </p:nvGraphicFramePr>
        <p:xfrm>
          <a:off x="13038993" y="3117253"/>
          <a:ext cx="10323515" cy="8524618"/>
        </p:xfrm>
        <a:graphic>
          <a:graphicData uri="http://schemas.openxmlformats.org/drawingml/2006/table">
            <a:tbl>
              <a:tblPr firstRow="1" firstCol="1" bandRow="1"/>
              <a:tblGrid>
                <a:gridCol w="2241983">
                  <a:extLst>
                    <a:ext uri="{9D8B030D-6E8A-4147-A177-3AD203B41FA5}">
                      <a16:colId xmlns:a16="http://schemas.microsoft.com/office/drawing/2014/main" val="1626734724"/>
                    </a:ext>
                  </a:extLst>
                </a:gridCol>
                <a:gridCol w="2067299">
                  <a:extLst>
                    <a:ext uri="{9D8B030D-6E8A-4147-A177-3AD203B41FA5}">
                      <a16:colId xmlns:a16="http://schemas.microsoft.com/office/drawing/2014/main" val="481062918"/>
                    </a:ext>
                  </a:extLst>
                </a:gridCol>
                <a:gridCol w="2068714">
                  <a:extLst>
                    <a:ext uri="{9D8B030D-6E8A-4147-A177-3AD203B41FA5}">
                      <a16:colId xmlns:a16="http://schemas.microsoft.com/office/drawing/2014/main" val="1570667135"/>
                    </a:ext>
                  </a:extLst>
                </a:gridCol>
                <a:gridCol w="2056116">
                  <a:extLst>
                    <a:ext uri="{9D8B030D-6E8A-4147-A177-3AD203B41FA5}">
                      <a16:colId xmlns:a16="http://schemas.microsoft.com/office/drawing/2014/main" val="2764790534"/>
                    </a:ext>
                  </a:extLst>
                </a:gridCol>
                <a:gridCol w="1889403">
                  <a:extLst>
                    <a:ext uri="{9D8B030D-6E8A-4147-A177-3AD203B41FA5}">
                      <a16:colId xmlns:a16="http://schemas.microsoft.com/office/drawing/2014/main" val="150026983"/>
                    </a:ext>
                  </a:extLst>
                </a:gridCol>
              </a:tblGrid>
              <a:tr h="2137357">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Enebolig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Rekkehus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Leilighet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r>
                        <a:rPr lang="nb-NO" sz="2400" kern="100" dirty="0" err="1">
                          <a:solidFill>
                            <a:srgbClr val="FFFFFF"/>
                          </a:solidFill>
                          <a:effectLst/>
                          <a:latin typeface="Calibri" panose="020F0502020204030204" pitchFamily="34" charset="0"/>
                          <a:ea typeface="Aptos" panose="020B0004020202020204" pitchFamily="34" charset="0"/>
                          <a:cs typeface="Times New Roman" panose="02020603050405020304" pitchFamily="18" charset="0"/>
                        </a:rPr>
                        <a:t>OmsorgsboligKommunal</a:t>
                      </a:r>
                      <a:r>
                        <a:rPr lang="nb-NO" sz="2400" kern="100" dirty="0">
                          <a:solidFill>
                            <a:srgbClr val="FFFFFF"/>
                          </a:solidFill>
                          <a:effectLst/>
                          <a:latin typeface="Calibri" panose="020F0502020204030204" pitchFamily="34" charset="0"/>
                          <a:ea typeface="Aptos" panose="020B0004020202020204" pitchFamily="34" charset="0"/>
                          <a:cs typeface="Times New Roman" panose="02020603050405020304" pitchFamily="18" charset="0"/>
                        </a:rPr>
                        <a:t> bolig/ Annet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040152">
                <a:tc>
                  <a:txBody>
                    <a:bodyPr/>
                    <a:lstStyle/>
                    <a:p>
                      <a:pPr algn="l" fontAlgn="ctr"/>
                      <a:r>
                        <a:rPr lang="nb-NO" sz="2400" b="0" i="0" u="none" strike="noStrike" dirty="0">
                          <a:solidFill>
                            <a:srgbClr val="000000"/>
                          </a:solidFill>
                          <a:effectLst/>
                          <a:latin typeface="Calibri" panose="020F0502020204030204" pitchFamily="34" charset="0"/>
                        </a:rPr>
                        <a:t>Ja, kjøpe/leie en privat enebolig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040152">
                <a:tc>
                  <a:txBody>
                    <a:bodyPr/>
                    <a:lstStyle/>
                    <a:p>
                      <a:pPr algn="l" fontAlgn="ctr"/>
                      <a:r>
                        <a:rPr lang="nb-NO" sz="2400" b="0" i="0" u="none" strike="noStrike" dirty="0">
                          <a:solidFill>
                            <a:srgbClr val="000000"/>
                          </a:solidFill>
                          <a:effectLst/>
                          <a:latin typeface="Calibri" panose="020F0502020204030204" pitchFamily="34" charset="0"/>
                        </a:rPr>
                        <a:t>Ja, kjøpe/leie et privat rekkehus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040152">
                <a:tc>
                  <a:txBody>
                    <a:bodyPr/>
                    <a:lstStyle/>
                    <a:p>
                      <a:pPr algn="l" fontAlgn="ctr"/>
                      <a:r>
                        <a:rPr lang="nb-NO" sz="2400" b="0" i="0" u="none" strike="noStrike" dirty="0">
                          <a:solidFill>
                            <a:srgbClr val="000000"/>
                          </a:solidFill>
                          <a:effectLst/>
                          <a:latin typeface="Calibri" panose="020F0502020204030204" pitchFamily="34" charset="0"/>
                        </a:rPr>
                        <a:t>Ja, kjøpe/leie en privat leilighet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40 %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19 %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186501">
                <a:tc>
                  <a:txBody>
                    <a:bodyPr/>
                    <a:lstStyle/>
                    <a:p>
                      <a:pPr algn="l" fontAlgn="ctr"/>
                      <a:r>
                        <a:rPr lang="nb-NO" sz="2400" b="0" i="0" u="none" strike="noStrike" dirty="0">
                          <a:solidFill>
                            <a:srgbClr val="000000"/>
                          </a:solidFill>
                          <a:effectLst/>
                          <a:latin typeface="Calibri" panose="020F0502020204030204" pitchFamily="34" charset="0"/>
                        </a:rPr>
                        <a:t>Ja, søke om kommunal tilrettelagt bolig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12 %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16 %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040152">
                <a:tc>
                  <a:txBody>
                    <a:bodyPr/>
                    <a:lstStyle/>
                    <a:p>
                      <a:pPr algn="l" fontAlgn="ctr"/>
                      <a:r>
                        <a:rPr lang="nb-NO" sz="2400" b="0" i="0" u="none" strike="noStrike" dirty="0">
                          <a:solidFill>
                            <a:srgbClr val="000000"/>
                          </a:solidFill>
                          <a:effectLst/>
                          <a:latin typeface="Calibri" panose="020F0502020204030204" pitchFamily="34" charset="0"/>
                        </a:rPr>
                        <a:t>Nei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14 %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40 %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16 %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547494"/>
                  </a:ext>
                </a:extLst>
              </a:tr>
              <a:tr h="1040152">
                <a:tc>
                  <a:txBody>
                    <a:bodyPr/>
                    <a:lstStyle/>
                    <a:p>
                      <a:pPr algn="l" fontAlgn="ctr"/>
                      <a:r>
                        <a:rPr lang="nb-NO" sz="2400" b="0" i="0" u="none" strike="noStrike" dirty="0">
                          <a:solidFill>
                            <a:srgbClr val="000000"/>
                          </a:solidFill>
                          <a:effectLst/>
                          <a:latin typeface="Calibri" panose="020F0502020204030204" pitchFamily="34" charset="0"/>
                        </a:rPr>
                        <a:t>Vet ikke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30 %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44 %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312302735"/>
                  </a:ext>
                </a:extLst>
              </a:tr>
            </a:tbl>
          </a:graphicData>
        </a:graphic>
      </p:graphicFrame>
      <p:sp>
        <p:nvSpPr>
          <p:cNvPr id="4" name="Tittel 1">
            <a:extLst>
              <a:ext uri="{FF2B5EF4-FFF2-40B4-BE49-F238E27FC236}">
                <a16:creationId xmlns:a16="http://schemas.microsoft.com/office/drawing/2014/main" id="{E1EE54BA-825B-1A7D-579C-267715CAA1D9}"/>
              </a:ext>
            </a:extLst>
          </p:cNvPr>
          <p:cNvSpPr txBox="1">
            <a:spLocks/>
          </p:cNvSpPr>
          <p:nvPr/>
        </p:nvSpPr>
        <p:spPr>
          <a:xfrm>
            <a:off x="1375020" y="157481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1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Knapt halvparten (48 %) svarer at de på sikt sannsynligvis vil trenge en annen bolig. Det er da først og fremst kjøp/eller leie av en privat leilighet som er aktuelt (31 %), men også det å søke om kommunal tilrettelagt bolig blir nevnt av 14 %. Dette er i hovedsak de som mener nåværende bolig i liten eller ingen grad er tilrettelagt for alderdommen. Mange er imidlertid usikre.   </a:t>
            </a:r>
          </a:p>
        </p:txBody>
      </p:sp>
      <p:sp>
        <p:nvSpPr>
          <p:cNvPr id="5" name="Tittel 1">
            <a:extLst>
              <a:ext uri="{FF2B5EF4-FFF2-40B4-BE49-F238E27FC236}">
                <a16:creationId xmlns:a16="http://schemas.microsoft.com/office/drawing/2014/main" id="{4F36BFD5-201B-D275-E401-5EA892B225C4}"/>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Hvis ikke bor på sykehjem </a:t>
            </a:r>
            <a:r>
              <a:rPr lang="nb-NO" sz="2400" b="1" dirty="0"/>
              <a:t>Totalt: </a:t>
            </a:r>
            <a:r>
              <a:rPr lang="nb-NO" sz="2400" dirty="0"/>
              <a:t>n=4834, </a:t>
            </a:r>
            <a:r>
              <a:rPr lang="nb-NO" sz="2400" b="1" dirty="0"/>
              <a:t>Enebolig:</a:t>
            </a:r>
            <a:r>
              <a:rPr lang="nb-NO" sz="2400" dirty="0"/>
              <a:t> n=2645, </a:t>
            </a:r>
            <a:r>
              <a:rPr lang="nb-NO" sz="2400" b="1" dirty="0"/>
              <a:t>Rekkehus:</a:t>
            </a:r>
            <a:r>
              <a:rPr lang="nb-NO" sz="2400" dirty="0"/>
              <a:t> n=500, </a:t>
            </a:r>
            <a:r>
              <a:rPr lang="nb-NO" sz="2400" b="1" dirty="0"/>
              <a:t>Leilighet:</a:t>
            </a:r>
            <a:r>
              <a:rPr lang="nb-NO" sz="2400" dirty="0"/>
              <a:t> n=1573, </a:t>
            </a:r>
            <a:r>
              <a:rPr lang="nb-NO" sz="2400" b="1" dirty="0"/>
              <a:t>Omsorgs- Kommunal bolig:</a:t>
            </a:r>
            <a:r>
              <a:rPr lang="nb-NO" sz="2400" dirty="0"/>
              <a:t> n=116</a:t>
            </a:r>
          </a:p>
        </p:txBody>
      </p:sp>
    </p:spTree>
    <p:extLst>
      <p:ext uri="{BB962C8B-B14F-4D97-AF65-F5344CB8AC3E}">
        <p14:creationId xmlns:p14="http://schemas.microsoft.com/office/powerpoint/2010/main" val="37266539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31B94-8200-5327-3E6A-D907E446C7F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62EE601-208F-E7B3-9BAD-DD841ED7D302}"/>
              </a:ext>
            </a:extLst>
          </p:cNvPr>
          <p:cNvSpPr>
            <a:spLocks noGrp="1"/>
          </p:cNvSpPr>
          <p:nvPr>
            <p:ph type="title"/>
          </p:nvPr>
        </p:nvSpPr>
        <p:spPr/>
        <p:txBody>
          <a:bodyPr/>
          <a:lstStyle/>
          <a:p>
            <a:r>
              <a:rPr lang="nb-NO" dirty="0"/>
              <a:t>Tror du at du på sikt kommer til å trenge en annen bolig? </a:t>
            </a:r>
            <a:br>
              <a:rPr lang="nb-NO" dirty="0"/>
            </a:br>
            <a:r>
              <a:rPr lang="nb-NO" sz="3200" dirty="0"/>
              <a:t>Brutt ned på kjønn og alder</a:t>
            </a:r>
          </a:p>
        </p:txBody>
      </p:sp>
      <p:graphicFrame>
        <p:nvGraphicFramePr>
          <p:cNvPr id="6" name="Plassholder for innhold 2">
            <a:extLst>
              <a:ext uri="{FF2B5EF4-FFF2-40B4-BE49-F238E27FC236}">
                <a16:creationId xmlns:a16="http://schemas.microsoft.com/office/drawing/2014/main" id="{EB5BE46A-E74E-5977-0344-BB7D3633B21F}"/>
              </a:ext>
            </a:extLst>
          </p:cNvPr>
          <p:cNvGraphicFramePr>
            <a:graphicFrameLocks noGrp="1"/>
          </p:cNvGraphicFramePr>
          <p:nvPr>
            <p:ph idx="11"/>
            <p:extLst>
              <p:ext uri="{D42A27DB-BD31-4B8C-83A1-F6EECF244321}">
                <p14:modId xmlns:p14="http://schemas.microsoft.com/office/powerpoint/2010/main" val="2947028364"/>
              </p:ext>
            </p:extLst>
          </p:nvPr>
        </p:nvGraphicFramePr>
        <p:xfrm>
          <a:off x="2676293" y="2698595"/>
          <a:ext cx="19849170" cy="9121700"/>
        </p:xfrm>
        <a:graphic>
          <a:graphicData uri="http://schemas.openxmlformats.org/drawingml/2006/table">
            <a:tbl>
              <a:tblPr firstRow="1" firstCol="1" bandRow="1"/>
              <a:tblGrid>
                <a:gridCol w="3871041">
                  <a:extLst>
                    <a:ext uri="{9D8B030D-6E8A-4147-A177-3AD203B41FA5}">
                      <a16:colId xmlns:a16="http://schemas.microsoft.com/office/drawing/2014/main" val="1626734724"/>
                    </a:ext>
                  </a:extLst>
                </a:gridCol>
                <a:gridCol w="2451659">
                  <a:extLst>
                    <a:ext uri="{9D8B030D-6E8A-4147-A177-3AD203B41FA5}">
                      <a16:colId xmlns:a16="http://schemas.microsoft.com/office/drawing/2014/main" val="89735424"/>
                    </a:ext>
                  </a:extLst>
                </a:gridCol>
                <a:gridCol w="2408648">
                  <a:extLst>
                    <a:ext uri="{9D8B030D-6E8A-4147-A177-3AD203B41FA5}">
                      <a16:colId xmlns:a16="http://schemas.microsoft.com/office/drawing/2014/main" val="1492298688"/>
                    </a:ext>
                  </a:extLst>
                </a:gridCol>
                <a:gridCol w="2861240">
                  <a:extLst>
                    <a:ext uri="{9D8B030D-6E8A-4147-A177-3AD203B41FA5}">
                      <a16:colId xmlns:a16="http://schemas.microsoft.com/office/drawing/2014/main" val="481062918"/>
                    </a:ext>
                  </a:extLst>
                </a:gridCol>
                <a:gridCol w="2735326">
                  <a:extLst>
                    <a:ext uri="{9D8B030D-6E8A-4147-A177-3AD203B41FA5}">
                      <a16:colId xmlns:a16="http://schemas.microsoft.com/office/drawing/2014/main" val="1570667135"/>
                    </a:ext>
                  </a:extLst>
                </a:gridCol>
                <a:gridCol w="2927406">
                  <a:extLst>
                    <a:ext uri="{9D8B030D-6E8A-4147-A177-3AD203B41FA5}">
                      <a16:colId xmlns:a16="http://schemas.microsoft.com/office/drawing/2014/main" val="2764790534"/>
                    </a:ext>
                  </a:extLst>
                </a:gridCol>
                <a:gridCol w="2593850">
                  <a:extLst>
                    <a:ext uri="{9D8B030D-6E8A-4147-A177-3AD203B41FA5}">
                      <a16:colId xmlns:a16="http://schemas.microsoft.com/office/drawing/2014/main" val="150026983"/>
                    </a:ext>
                  </a:extLst>
                </a:gridCol>
              </a:tblGrid>
              <a:tr h="1889458">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192859">
                <a:tc>
                  <a:txBody>
                    <a:bodyPr/>
                    <a:lstStyle/>
                    <a:p>
                      <a:pPr algn="l" fontAlgn="ctr"/>
                      <a:r>
                        <a:rPr lang="nb-NO" sz="2400" b="0" i="0" u="none" strike="noStrike" dirty="0">
                          <a:solidFill>
                            <a:srgbClr val="000000"/>
                          </a:solidFill>
                          <a:effectLst/>
                          <a:latin typeface="Calibri" panose="020F0502020204030204" pitchFamily="34" charset="0"/>
                        </a:rPr>
                        <a:t>Ja, kjøpe/leie en privat enebolig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192859">
                <a:tc>
                  <a:txBody>
                    <a:bodyPr/>
                    <a:lstStyle/>
                    <a:p>
                      <a:pPr algn="l" fontAlgn="ctr"/>
                      <a:r>
                        <a:rPr lang="nb-NO" sz="2400" b="0" i="0" u="none" strike="noStrike" dirty="0">
                          <a:solidFill>
                            <a:srgbClr val="000000"/>
                          </a:solidFill>
                          <a:effectLst/>
                          <a:latin typeface="Calibri" panose="020F0502020204030204" pitchFamily="34" charset="0"/>
                        </a:rPr>
                        <a:t>Ja, kjøpe/leie et privat rekkehus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043668804"/>
                  </a:ext>
                </a:extLst>
              </a:tr>
              <a:tr h="1192859">
                <a:tc>
                  <a:txBody>
                    <a:bodyPr/>
                    <a:lstStyle/>
                    <a:p>
                      <a:pPr algn="l" fontAlgn="ctr"/>
                      <a:r>
                        <a:rPr lang="nb-NO" sz="2400" b="0" i="0" u="none" strike="noStrike" dirty="0">
                          <a:solidFill>
                            <a:srgbClr val="000000"/>
                          </a:solidFill>
                          <a:effectLst/>
                          <a:latin typeface="Calibri" panose="020F0502020204030204" pitchFamily="34" charset="0"/>
                        </a:rPr>
                        <a:t>Ja, kjøpe/leie en privat leilighet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192859">
                <a:tc>
                  <a:txBody>
                    <a:bodyPr/>
                    <a:lstStyle/>
                    <a:p>
                      <a:pPr algn="l" fontAlgn="ctr"/>
                      <a:r>
                        <a:rPr lang="nb-NO" sz="2400" b="0" i="0" u="none" strike="noStrike" dirty="0">
                          <a:solidFill>
                            <a:srgbClr val="000000"/>
                          </a:solidFill>
                          <a:effectLst/>
                          <a:latin typeface="Calibri" panose="020F0502020204030204" pitchFamily="34" charset="0"/>
                        </a:rPr>
                        <a:t>Ja, søke om kommunal tilrettelagt bolig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230403">
                <a:tc>
                  <a:txBody>
                    <a:bodyPr/>
                    <a:lstStyle/>
                    <a:p>
                      <a:pPr algn="l" fontAlgn="ctr"/>
                      <a:r>
                        <a:rPr lang="nb-NO" sz="2400" b="0" i="0" u="none" strike="noStrike" dirty="0">
                          <a:solidFill>
                            <a:srgbClr val="000000"/>
                          </a:solidFill>
                          <a:effectLst/>
                          <a:latin typeface="Calibri" panose="020F0502020204030204" pitchFamily="34" charset="0"/>
                        </a:rPr>
                        <a:t>Nei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71178086"/>
                  </a:ext>
                </a:extLst>
              </a:tr>
              <a:tr h="1230403">
                <a:tc>
                  <a:txBody>
                    <a:bodyPr/>
                    <a:lstStyle/>
                    <a:p>
                      <a:pPr algn="l" fontAlgn="ctr"/>
                      <a:r>
                        <a:rPr lang="nb-NO" sz="2400" b="0" i="0" u="none" strike="noStrike" dirty="0">
                          <a:solidFill>
                            <a:srgbClr val="000000"/>
                          </a:solidFill>
                          <a:effectLst/>
                          <a:latin typeface="Calibri" panose="020F0502020204030204" pitchFamily="34" charset="0"/>
                        </a:rPr>
                        <a:t>Vet ikke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29 %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bl>
          </a:graphicData>
        </a:graphic>
      </p:graphicFrame>
      <p:sp>
        <p:nvSpPr>
          <p:cNvPr id="3" name="Tittel 1">
            <a:extLst>
              <a:ext uri="{FF2B5EF4-FFF2-40B4-BE49-F238E27FC236}">
                <a16:creationId xmlns:a16="http://schemas.microsoft.com/office/drawing/2014/main" id="{2C805942-41AC-FC19-0F24-BABE89A9DC44}"/>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Hvis ikke bor på sykehjem </a:t>
            </a:r>
            <a:r>
              <a:rPr lang="nb-NO" sz="2400" b="1" dirty="0"/>
              <a:t>Menn: </a:t>
            </a:r>
            <a:r>
              <a:rPr lang="nb-NO" sz="2400" dirty="0"/>
              <a:t>n=2114, </a:t>
            </a:r>
            <a:r>
              <a:rPr lang="nb-NO" sz="2400" b="1" dirty="0"/>
              <a:t>Kvinner:</a:t>
            </a:r>
            <a:r>
              <a:rPr lang="nb-NO" sz="2400" dirty="0"/>
              <a:t> n=2720, </a:t>
            </a:r>
            <a:r>
              <a:rPr lang="nb-NO" sz="2400" b="1" dirty="0"/>
              <a:t>55-64 år:</a:t>
            </a:r>
            <a:r>
              <a:rPr lang="nb-NO" sz="2400" dirty="0"/>
              <a:t> n=1816, </a:t>
            </a:r>
            <a:r>
              <a:rPr lang="nb-NO" sz="2400" b="1" dirty="0"/>
              <a:t>65-74 år:</a:t>
            </a:r>
            <a:r>
              <a:rPr lang="nb-NO" sz="2400" dirty="0"/>
              <a:t> n=1927, </a:t>
            </a:r>
            <a:r>
              <a:rPr lang="nb-NO" sz="2400" b="1" dirty="0"/>
              <a:t>75-84 år:</a:t>
            </a:r>
            <a:r>
              <a:rPr lang="nb-NO" sz="2400" dirty="0"/>
              <a:t> n=958, </a:t>
            </a:r>
            <a:r>
              <a:rPr lang="nb-NO" sz="2400" b="1" dirty="0"/>
              <a:t>85 år og eldre:</a:t>
            </a:r>
            <a:r>
              <a:rPr lang="nb-NO" sz="2400" dirty="0"/>
              <a:t> n=133</a:t>
            </a:r>
          </a:p>
        </p:txBody>
      </p:sp>
    </p:spTree>
    <p:extLst>
      <p:ext uri="{BB962C8B-B14F-4D97-AF65-F5344CB8AC3E}">
        <p14:creationId xmlns:p14="http://schemas.microsoft.com/office/powerpoint/2010/main" val="275661809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0E83B-E5AE-02FE-487C-AFC9C9A3AA9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19927A7-ED6F-6774-D6FB-BDB6BD1C6F7C}"/>
              </a:ext>
            </a:extLst>
          </p:cNvPr>
          <p:cNvSpPr>
            <a:spLocks noGrp="1"/>
          </p:cNvSpPr>
          <p:nvPr>
            <p:ph type="title"/>
          </p:nvPr>
        </p:nvSpPr>
        <p:spPr/>
        <p:txBody>
          <a:bodyPr/>
          <a:lstStyle/>
          <a:p>
            <a:r>
              <a:rPr lang="nb-NO" dirty="0"/>
              <a:t>Tror du at du på sikt kommer til å trenge en annen bolig?</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B67F4261-F1EB-3E6E-0C5F-4EB7BD7A49DF}"/>
              </a:ext>
            </a:extLst>
          </p:cNvPr>
          <p:cNvGraphicFramePr>
            <a:graphicFrameLocks noGrp="1"/>
          </p:cNvGraphicFramePr>
          <p:nvPr>
            <p:ph idx="11"/>
            <p:extLst>
              <p:ext uri="{D42A27DB-BD31-4B8C-83A1-F6EECF244321}">
                <p14:modId xmlns:p14="http://schemas.microsoft.com/office/powerpoint/2010/main" val="2824183677"/>
              </p:ext>
            </p:extLst>
          </p:nvPr>
        </p:nvGraphicFramePr>
        <p:xfrm>
          <a:off x="1847088" y="2640013"/>
          <a:ext cx="21413665" cy="9559420"/>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2410420">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173040">
                <a:tc>
                  <a:txBody>
                    <a:bodyPr/>
                    <a:lstStyle/>
                    <a:p>
                      <a:pPr algn="l" fontAlgn="ctr"/>
                      <a:r>
                        <a:rPr lang="nb-NO" sz="2400" b="0" i="0" u="none" strike="noStrike" dirty="0">
                          <a:solidFill>
                            <a:srgbClr val="000000"/>
                          </a:solidFill>
                          <a:effectLst/>
                          <a:latin typeface="Calibri" panose="020F0502020204030204" pitchFamily="34" charset="0"/>
                        </a:rPr>
                        <a:t>Ja, kjøpe/leie en privat enebolig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173040">
                <a:tc>
                  <a:txBody>
                    <a:bodyPr/>
                    <a:lstStyle/>
                    <a:p>
                      <a:pPr algn="l" fontAlgn="ctr"/>
                      <a:r>
                        <a:rPr lang="nb-NO" sz="2400" b="0" i="0" u="none" strike="noStrike" dirty="0">
                          <a:solidFill>
                            <a:srgbClr val="000000"/>
                          </a:solidFill>
                          <a:effectLst/>
                          <a:latin typeface="Calibri" panose="020F0502020204030204" pitchFamily="34" charset="0"/>
                        </a:rPr>
                        <a:t>Ja, kjøpe/leie et privat rekkehus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173040">
                <a:tc>
                  <a:txBody>
                    <a:bodyPr/>
                    <a:lstStyle/>
                    <a:p>
                      <a:pPr algn="l" fontAlgn="ctr"/>
                      <a:r>
                        <a:rPr lang="nb-NO" sz="2400" b="0" i="0" u="none" strike="noStrike" dirty="0">
                          <a:solidFill>
                            <a:srgbClr val="000000"/>
                          </a:solidFill>
                          <a:effectLst/>
                          <a:latin typeface="Calibri" panose="020F0502020204030204" pitchFamily="34" charset="0"/>
                        </a:rPr>
                        <a:t>Ja, kjøpe/leie en privat leilighet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209960">
                <a:tc>
                  <a:txBody>
                    <a:bodyPr/>
                    <a:lstStyle/>
                    <a:p>
                      <a:pPr algn="l" fontAlgn="ctr"/>
                      <a:r>
                        <a:rPr lang="nb-NO" sz="2400" b="0" i="0" u="none" strike="noStrike" dirty="0">
                          <a:solidFill>
                            <a:srgbClr val="000000"/>
                          </a:solidFill>
                          <a:effectLst/>
                          <a:latin typeface="Calibri" panose="020F0502020204030204" pitchFamily="34" charset="0"/>
                        </a:rPr>
                        <a:t>Ja, søke om kommunal tilrettelagt bolig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459076849"/>
                  </a:ext>
                </a:extLst>
              </a:tr>
              <a:tr h="1209960">
                <a:tc>
                  <a:txBody>
                    <a:bodyPr/>
                    <a:lstStyle/>
                    <a:p>
                      <a:pPr algn="l" fontAlgn="ctr"/>
                      <a:r>
                        <a:rPr lang="nb-NO" sz="2400" b="0" i="0" u="none" strike="noStrike" dirty="0">
                          <a:solidFill>
                            <a:srgbClr val="000000"/>
                          </a:solidFill>
                          <a:effectLst/>
                          <a:latin typeface="Calibri" panose="020F0502020204030204" pitchFamily="34" charset="0"/>
                        </a:rPr>
                        <a:t>Nei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209960">
                <a:tc>
                  <a:txBody>
                    <a:bodyPr/>
                    <a:lstStyle/>
                    <a:p>
                      <a:pPr algn="l" fontAlgn="ctr"/>
                      <a:r>
                        <a:rPr lang="nb-NO" sz="2400" b="0" i="0" u="none" strike="noStrike" dirty="0">
                          <a:solidFill>
                            <a:srgbClr val="000000"/>
                          </a:solidFill>
                          <a:effectLst/>
                          <a:latin typeface="Calibri" panose="020F0502020204030204" pitchFamily="34" charset="0"/>
                        </a:rPr>
                        <a:t>Vet ikke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bl>
          </a:graphicData>
        </a:graphic>
      </p:graphicFrame>
      <p:sp>
        <p:nvSpPr>
          <p:cNvPr id="3" name="Tittel 1">
            <a:extLst>
              <a:ext uri="{FF2B5EF4-FFF2-40B4-BE49-F238E27FC236}">
                <a16:creationId xmlns:a16="http://schemas.microsoft.com/office/drawing/2014/main" id="{2A893908-2FA3-3A69-55F0-7D73AC3690D5}"/>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n=594,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n=1276, </a:t>
            </a:r>
            <a:r>
              <a:rPr lang="nb-NO" sz="2400" b="1" dirty="0"/>
              <a:t>Spjelkavik, Åse, Lerstad:</a:t>
            </a:r>
            <a:r>
              <a:rPr lang="nb-NO" sz="2400" dirty="0"/>
              <a:t> n=1284,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27555853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A4F86-9BA2-A19D-EFF8-44C6F5F4FD05}"/>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B4762A37-5F1E-FA5E-0B2E-2539ECE52424}"/>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AB060AEB-B50F-A288-6BAD-D84B4CF5D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6331CC51-C42D-AF38-4154-0CB7E767689A}"/>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7339E279-2E71-BCAB-C95E-3B7AB871C7F3}"/>
              </a:ext>
            </a:extLst>
          </p:cNvPr>
          <p:cNvSpPr>
            <a:spLocks noGrp="1"/>
          </p:cNvSpPr>
          <p:nvPr>
            <p:ph type="body" sz="quarter" idx="10"/>
          </p:nvPr>
        </p:nvSpPr>
        <p:spPr/>
        <p:txBody>
          <a:bodyPr/>
          <a:lstStyle/>
          <a:p>
            <a:r>
              <a:rPr lang="nb-NO" dirty="0"/>
              <a:t>Resultater: Hvor enkelt eller vanskelig å utføre ulike oppgaver</a:t>
            </a:r>
          </a:p>
        </p:txBody>
      </p:sp>
    </p:spTree>
    <p:extLst>
      <p:ext uri="{BB962C8B-B14F-4D97-AF65-F5344CB8AC3E}">
        <p14:creationId xmlns:p14="http://schemas.microsoft.com/office/powerpoint/2010/main" val="419889805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4DCB-D475-42EC-B46E-E564E6DD7590}"/>
              </a:ext>
            </a:extLst>
          </p:cNvPr>
          <p:cNvSpPr>
            <a:spLocks noGrp="1"/>
          </p:cNvSpPr>
          <p:nvPr>
            <p:ph type="title"/>
          </p:nvPr>
        </p:nvSpPr>
        <p:spPr>
          <a:xfrm>
            <a:off x="1402079" y="431799"/>
            <a:ext cx="21633959" cy="1105171"/>
          </a:xfrm>
        </p:spPr>
        <p:txBody>
          <a:bodyPr/>
          <a:lstStyle/>
          <a:p>
            <a:r>
              <a:rPr lang="nb-NO" dirty="0"/>
              <a:t>Hvor enkelt eller vanskelig opplever du at det er for deg …</a:t>
            </a:r>
            <a:endParaRPr lang="en-US" dirty="0"/>
          </a:p>
        </p:txBody>
      </p:sp>
      <p:graphicFrame>
        <p:nvGraphicFramePr>
          <p:cNvPr id="4" name="Plassholder for innhold 7">
            <a:extLst>
              <a:ext uri="{FF2B5EF4-FFF2-40B4-BE49-F238E27FC236}">
                <a16:creationId xmlns:a16="http://schemas.microsoft.com/office/drawing/2014/main" id="{1ECBA4A1-046F-6683-A682-381113356F55}"/>
              </a:ext>
            </a:extLst>
          </p:cNvPr>
          <p:cNvGraphicFramePr>
            <a:graphicFrameLocks noGrp="1"/>
          </p:cNvGraphicFramePr>
          <p:nvPr>
            <p:ph idx="10"/>
            <p:extLst>
              <p:ext uri="{D42A27DB-BD31-4B8C-83A1-F6EECF244321}">
                <p14:modId xmlns:p14="http://schemas.microsoft.com/office/powerpoint/2010/main" val="402264053"/>
              </p:ext>
            </p:extLst>
          </p:nvPr>
        </p:nvGraphicFramePr>
        <p:xfrm>
          <a:off x="1401762" y="3424136"/>
          <a:ext cx="15151223" cy="9086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Mean table_v2">
            <a:extLst>
              <a:ext uri="{FF2B5EF4-FFF2-40B4-BE49-F238E27FC236}">
                <a16:creationId xmlns:a16="http://schemas.microsoft.com/office/drawing/2014/main" id="{220FEE53-9887-6E1B-B5F4-570E9AB04ED6}"/>
              </a:ext>
            </a:extLst>
          </p:cNvPr>
          <p:cNvGraphicFramePr>
            <a:graphicFrameLocks/>
          </p:cNvGraphicFramePr>
          <p:nvPr>
            <p:extLst>
              <p:ext uri="{D42A27DB-BD31-4B8C-83A1-F6EECF244321}">
                <p14:modId xmlns:p14="http://schemas.microsoft.com/office/powerpoint/2010/main" val="1607113173"/>
              </p:ext>
            </p:extLst>
          </p:nvPr>
        </p:nvGraphicFramePr>
        <p:xfrm>
          <a:off x="16942113" y="3424135"/>
          <a:ext cx="6040125" cy="9098743"/>
        </p:xfrm>
        <a:graphic>
          <a:graphicData uri="http://schemas.openxmlformats.org/drawingml/2006/table">
            <a:tbl>
              <a:tblPr firstRow="1" bandRow="1"/>
              <a:tblGrid>
                <a:gridCol w="1857243">
                  <a:extLst>
                    <a:ext uri="{9D8B030D-6E8A-4147-A177-3AD203B41FA5}">
                      <a16:colId xmlns:a16="http://schemas.microsoft.com/office/drawing/2014/main" val="1608042237"/>
                    </a:ext>
                  </a:extLst>
                </a:gridCol>
                <a:gridCol w="2214407">
                  <a:extLst>
                    <a:ext uri="{9D8B030D-6E8A-4147-A177-3AD203B41FA5}">
                      <a16:colId xmlns:a16="http://schemas.microsoft.com/office/drawing/2014/main" val="1967130857"/>
                    </a:ext>
                  </a:extLst>
                </a:gridCol>
                <a:gridCol w="1968475">
                  <a:extLst>
                    <a:ext uri="{9D8B030D-6E8A-4147-A177-3AD203B41FA5}">
                      <a16:colId xmlns:a16="http://schemas.microsoft.com/office/drawing/2014/main" val="2157865935"/>
                    </a:ext>
                  </a:extLst>
                </a:gridCol>
              </a:tblGrid>
              <a:tr h="1176929">
                <a:tc>
                  <a:txBody>
                    <a:bodyPr/>
                    <a:lstStyle/>
                    <a:p>
                      <a:pPr algn="ctr"/>
                      <a:r>
                        <a:rPr lang="nb-NO" sz="2400" b="0" noProof="0" dirty="0">
                          <a:latin typeface="+mn-lt"/>
                        </a:rPr>
                        <a:t>Vanskelig</a:t>
                      </a:r>
                    </a:p>
                  </a:txBody>
                  <a:tcPr anchor="ctr">
                    <a:lnL>
                      <a:noFill/>
                    </a:lnL>
                    <a:lnR>
                      <a:noFill/>
                    </a:lnR>
                    <a:lnT w="12700" cap="flat" cmpd="sng" algn="ctr">
                      <a:solidFill>
                        <a:srgbClr val="FFFFFF"/>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b-NO" sz="2400" b="0" noProof="0" dirty="0">
                          <a:latin typeface="+mn-lt"/>
                        </a:rPr>
                        <a:t>Verken vanskelig eller enkelt</a:t>
                      </a:r>
                    </a:p>
                  </a:txBody>
                  <a:tcPr anchor="ctr">
                    <a:lnL>
                      <a:noFill/>
                    </a:lnL>
                    <a:lnR>
                      <a:noFill/>
                    </a:lnR>
                    <a:lnT w="12700" cap="flat" cmpd="sng" algn="ctr">
                      <a:solidFill>
                        <a:srgbClr val="FFFFFF"/>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b-NO" sz="2400" b="0" noProof="0" dirty="0">
                          <a:latin typeface="+mn-lt"/>
                        </a:rPr>
                        <a:t>Enkelt</a:t>
                      </a:r>
                    </a:p>
                  </a:txBody>
                  <a:tcPr anchor="ctr">
                    <a:lnL>
                      <a:noFill/>
                    </a:lnL>
                    <a:lnR>
                      <a:noFill/>
                    </a:lnR>
                    <a:lnT w="12700" cap="flat" cmpd="sng" algn="ctr">
                      <a:solidFill>
                        <a:srgbClr val="FFFFFF"/>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1020114"/>
                  </a:ext>
                </a:extLst>
              </a:tr>
              <a:tr h="995307">
                <a:tc>
                  <a:txBody>
                    <a:bodyPr/>
                    <a:lstStyle/>
                    <a:p>
                      <a:pPr algn="ctr" fontAlgn="b"/>
                      <a:r>
                        <a:rPr lang="nb-NO" sz="2000" b="0" i="0" u="none" strike="noStrike" dirty="0">
                          <a:solidFill>
                            <a:srgbClr val="000000"/>
                          </a:solidFill>
                          <a:effectLst/>
                          <a:latin typeface="Aptos Narrow" panose="020B0004020202020204" pitchFamily="34" charset="0"/>
                        </a:rPr>
                        <a:t>4 %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9 %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87 %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1"/>
                  </a:ext>
                </a:extLst>
              </a:tr>
              <a:tr h="999402">
                <a:tc>
                  <a:txBody>
                    <a:bodyPr/>
                    <a:lstStyle/>
                    <a:p>
                      <a:pPr algn="ctr" fontAlgn="b"/>
                      <a:r>
                        <a:rPr lang="nb-NO" sz="2000" b="0" i="0" u="none" strike="noStrike" dirty="0">
                          <a:solidFill>
                            <a:srgbClr val="000000"/>
                          </a:solidFill>
                          <a:effectLst/>
                          <a:latin typeface="Aptos Narrow" panose="020B0004020202020204" pitchFamily="34" charset="0"/>
                        </a:rPr>
                        <a:t>5 %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9 %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86 %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578950964"/>
                  </a:ext>
                </a:extLst>
              </a:tr>
              <a:tr h="981360">
                <a:tc>
                  <a:txBody>
                    <a:bodyPr/>
                    <a:lstStyle/>
                    <a:p>
                      <a:pPr algn="ctr" fontAlgn="b"/>
                      <a:r>
                        <a:rPr lang="nb-NO" sz="2000" b="0" i="0" u="none" strike="noStrike" dirty="0">
                          <a:solidFill>
                            <a:srgbClr val="000000"/>
                          </a:solidFill>
                          <a:effectLst/>
                          <a:latin typeface="Aptos Narrow" panose="020B0004020202020204" pitchFamily="34" charset="0"/>
                        </a:rPr>
                        <a:t>5 %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12 %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82 %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2"/>
                  </a:ext>
                </a:extLst>
              </a:tr>
              <a:tr h="1021539">
                <a:tc>
                  <a:txBody>
                    <a:bodyPr/>
                    <a:lstStyle/>
                    <a:p>
                      <a:pPr algn="ctr" fontAlgn="b"/>
                      <a:r>
                        <a:rPr lang="nb-NO" sz="2000" b="0" i="0" u="none" strike="noStrike" dirty="0">
                          <a:solidFill>
                            <a:srgbClr val="000000"/>
                          </a:solidFill>
                          <a:effectLst/>
                          <a:latin typeface="Aptos Narrow" panose="020B0004020202020204" pitchFamily="34" charset="0"/>
                        </a:rPr>
                        <a:t>5 %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14 %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80 %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3"/>
                  </a:ext>
                </a:extLst>
              </a:tr>
              <a:tr h="962948">
                <a:tc>
                  <a:txBody>
                    <a:bodyPr/>
                    <a:lstStyle/>
                    <a:p>
                      <a:pPr algn="ctr" fontAlgn="b"/>
                      <a:r>
                        <a:rPr lang="nb-NO" sz="2000" b="0" i="0" u="none" strike="noStrike" dirty="0">
                          <a:solidFill>
                            <a:srgbClr val="000000"/>
                          </a:solidFill>
                          <a:effectLst/>
                          <a:latin typeface="Aptos Narrow" panose="020B0004020202020204" pitchFamily="34" charset="0"/>
                        </a:rPr>
                        <a:t>9 %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16 %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74 %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200587353"/>
                  </a:ext>
                </a:extLst>
              </a:tr>
              <a:tr h="962948">
                <a:tc>
                  <a:txBody>
                    <a:bodyPr/>
                    <a:lstStyle/>
                    <a:p>
                      <a:pPr algn="ctr" fontAlgn="b"/>
                      <a:r>
                        <a:rPr lang="nb-NO" sz="2000" b="0" i="0" u="none" strike="noStrike" dirty="0">
                          <a:solidFill>
                            <a:srgbClr val="000000"/>
                          </a:solidFill>
                          <a:effectLst/>
                          <a:latin typeface="Aptos Narrow" panose="020B0004020202020204" pitchFamily="34" charset="0"/>
                        </a:rPr>
                        <a:t>9 %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21 %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67 %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24218033"/>
                  </a:ext>
                </a:extLst>
              </a:tr>
              <a:tr h="962948">
                <a:tc>
                  <a:txBody>
                    <a:bodyPr/>
                    <a:lstStyle/>
                    <a:p>
                      <a:pPr algn="ctr" fontAlgn="b"/>
                      <a:r>
                        <a:rPr lang="nb-NO" sz="2000" b="0" i="0" u="none" strike="noStrike" dirty="0">
                          <a:solidFill>
                            <a:srgbClr val="000000"/>
                          </a:solidFill>
                          <a:effectLst/>
                          <a:latin typeface="Aptos Narrow" panose="020B0004020202020204" pitchFamily="34" charset="0"/>
                        </a:rPr>
                        <a:t>19 %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20 %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57 %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483510294"/>
                  </a:ext>
                </a:extLst>
              </a:tr>
              <a:tr h="1023571">
                <a:tc>
                  <a:txBody>
                    <a:bodyPr/>
                    <a:lstStyle/>
                    <a:p>
                      <a:pPr algn="ctr" fontAlgn="b"/>
                      <a:r>
                        <a:rPr lang="nb-NO" sz="2000" b="0" i="0" u="none" strike="noStrike" dirty="0">
                          <a:solidFill>
                            <a:srgbClr val="000000"/>
                          </a:solidFill>
                          <a:effectLst/>
                          <a:latin typeface="Aptos Narrow" panose="020B0004020202020204" pitchFamily="34" charset="0"/>
                        </a:rPr>
                        <a:t>14 %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25 %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fontAlgn="b"/>
                      <a:r>
                        <a:rPr lang="nb-NO" sz="2000" b="0" i="0" u="none" strike="noStrike" dirty="0">
                          <a:solidFill>
                            <a:srgbClr val="000000"/>
                          </a:solidFill>
                          <a:effectLst/>
                          <a:latin typeface="Aptos Narrow" panose="020B0004020202020204" pitchFamily="34" charset="0"/>
                        </a:rPr>
                        <a:t>55 %</a:t>
                      </a:r>
                    </a:p>
                  </a:txBody>
                  <a:tcPr marL="9525" marR="9525" marT="9525" marB="0"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757389574"/>
                  </a:ext>
                </a:extLst>
              </a:tr>
            </a:tbl>
          </a:graphicData>
        </a:graphic>
      </p:graphicFrame>
      <p:sp>
        <p:nvSpPr>
          <p:cNvPr id="3" name="Tittel 1">
            <a:extLst>
              <a:ext uri="{FF2B5EF4-FFF2-40B4-BE49-F238E27FC236}">
                <a16:creationId xmlns:a16="http://schemas.microsoft.com/office/drawing/2014/main" id="{8A2E09C4-B7FB-9D8D-8668-59A491A16677}"/>
              </a:ext>
            </a:extLst>
          </p:cNvPr>
          <p:cNvSpPr txBox="1">
            <a:spLocks/>
          </p:cNvSpPr>
          <p:nvPr/>
        </p:nvSpPr>
        <p:spPr>
          <a:xfrm>
            <a:off x="1108954" y="1204912"/>
            <a:ext cx="21900026" cy="221922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For alle oppgavene vi spurte om svarer et flertall at de finner dem svært eller ganske enkle. Andelene som finner dem på denne måten enkle varierer fra 55% når det gjelder å finne informasjon om offentlige tjenester, til 87 % når det gjelder å bevege seg i sitt nærmiljø. Det er få som finner de ulike oppgavene vanskelige. Størst er denne andelen når det gjelder å bruke offentlig transport med til sammen 19 % som svarer svært eller ganske vanskelig. Eldre finner de ulike oppgavene i noen grad litt mindre enkle enn yngre. Oftest gjelder dette når vi ser på andelen som finner oppgavene svært enkle. Vi ser også noen geografiske forskjeller når det gjelder å komme seg til Ålesund sentrum og å bruke offentlig transport, der de i tidligere omegnskommuner finner dette litt vanskeligere. Derimot finner de i sentrumsnære områder det litt vanskeligere å komme til natur- og friluftsområder   </a:t>
            </a:r>
          </a:p>
        </p:txBody>
      </p:sp>
    </p:spTree>
    <p:extLst>
      <p:ext uri="{BB962C8B-B14F-4D97-AF65-F5344CB8AC3E}">
        <p14:creationId xmlns:p14="http://schemas.microsoft.com/office/powerpoint/2010/main" val="29544416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E8069-E794-1956-FD65-9F542C61EF74}"/>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3EBE5C7B-DA5D-95A0-06F0-99F643D84CF1}"/>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5A03A006-C6A0-D3E2-D1D4-868017E6F5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F6021F7C-19C6-1828-75A0-487D84F4B9A3}"/>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B86C50B9-11AB-D499-BB1B-B86EC8342706}"/>
              </a:ext>
            </a:extLst>
          </p:cNvPr>
          <p:cNvSpPr>
            <a:spLocks noGrp="1"/>
          </p:cNvSpPr>
          <p:nvPr>
            <p:ph type="body" sz="quarter" idx="10"/>
          </p:nvPr>
        </p:nvSpPr>
        <p:spPr/>
        <p:txBody>
          <a:bodyPr/>
          <a:lstStyle/>
          <a:p>
            <a:r>
              <a:rPr lang="nb-NO" dirty="0"/>
              <a:t>Resultater: Engasjement i lokalsamfunnet/ nærmiljøet</a:t>
            </a:r>
          </a:p>
        </p:txBody>
      </p:sp>
    </p:spTree>
    <p:extLst>
      <p:ext uri="{BB962C8B-B14F-4D97-AF65-F5344CB8AC3E}">
        <p14:creationId xmlns:p14="http://schemas.microsoft.com/office/powerpoint/2010/main" val="125143583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4B256-3009-3D56-5AE1-357213FDFA5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89715D1-4314-84B2-2840-1CC7273EF8FF}"/>
              </a:ext>
            </a:extLst>
          </p:cNvPr>
          <p:cNvSpPr>
            <a:spLocks noGrp="1"/>
          </p:cNvSpPr>
          <p:nvPr>
            <p:ph type="title"/>
          </p:nvPr>
        </p:nvSpPr>
        <p:spPr>
          <a:xfrm>
            <a:off x="1402079" y="431800"/>
            <a:ext cx="21633959" cy="1319180"/>
          </a:xfrm>
        </p:spPr>
        <p:txBody>
          <a:bodyPr/>
          <a:lstStyle/>
          <a:p>
            <a:r>
              <a:rPr lang="nb-NO" dirty="0"/>
              <a:t>I hvilken grad vil du si at du engasjerer deg i lokalsamfunnet ditt? </a:t>
            </a:r>
          </a:p>
        </p:txBody>
      </p:sp>
      <p:graphicFrame>
        <p:nvGraphicFramePr>
          <p:cNvPr id="8" name="Plassholder for innhold 7">
            <a:extLst>
              <a:ext uri="{FF2B5EF4-FFF2-40B4-BE49-F238E27FC236}">
                <a16:creationId xmlns:a16="http://schemas.microsoft.com/office/drawing/2014/main" id="{10FE026E-90B8-DF5F-4A78-6F0A8188EA62}"/>
              </a:ext>
            </a:extLst>
          </p:cNvPr>
          <p:cNvGraphicFramePr>
            <a:graphicFrameLocks noGrp="1"/>
          </p:cNvGraphicFramePr>
          <p:nvPr>
            <p:ph idx="10"/>
            <p:extLst>
              <p:ext uri="{D42A27DB-BD31-4B8C-83A1-F6EECF244321}">
                <p14:modId xmlns:p14="http://schemas.microsoft.com/office/powerpoint/2010/main" val="3684260366"/>
              </p:ext>
            </p:extLst>
          </p:nvPr>
        </p:nvGraphicFramePr>
        <p:xfrm>
          <a:off x="1401763" y="2640013"/>
          <a:ext cx="10448925" cy="9871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Plassholder for innhold 2">
            <a:extLst>
              <a:ext uri="{FF2B5EF4-FFF2-40B4-BE49-F238E27FC236}">
                <a16:creationId xmlns:a16="http://schemas.microsoft.com/office/drawing/2014/main" id="{96E309B1-C1DA-9F26-9CBF-F3EEDAC0DE64}"/>
              </a:ext>
            </a:extLst>
          </p:cNvPr>
          <p:cNvGraphicFramePr>
            <a:graphicFrameLocks noGrp="1"/>
          </p:cNvGraphicFramePr>
          <p:nvPr>
            <p:ph idx="11"/>
            <p:extLst>
              <p:ext uri="{D42A27DB-BD31-4B8C-83A1-F6EECF244321}">
                <p14:modId xmlns:p14="http://schemas.microsoft.com/office/powerpoint/2010/main" val="2765573617"/>
              </p:ext>
            </p:extLst>
          </p:nvPr>
        </p:nvGraphicFramePr>
        <p:xfrm>
          <a:off x="11850688" y="3429000"/>
          <a:ext cx="11464926" cy="7856035"/>
        </p:xfrm>
        <a:graphic>
          <a:graphicData uri="http://schemas.openxmlformats.org/drawingml/2006/table">
            <a:tbl>
              <a:tblPr firstRow="1" firstCol="1" bandRow="1"/>
              <a:tblGrid>
                <a:gridCol w="2422873">
                  <a:extLst>
                    <a:ext uri="{9D8B030D-6E8A-4147-A177-3AD203B41FA5}">
                      <a16:colId xmlns:a16="http://schemas.microsoft.com/office/drawing/2014/main" val="1626734724"/>
                    </a:ext>
                  </a:extLst>
                </a:gridCol>
                <a:gridCol w="1293541">
                  <a:extLst>
                    <a:ext uri="{9D8B030D-6E8A-4147-A177-3AD203B41FA5}">
                      <a16:colId xmlns:a16="http://schemas.microsoft.com/office/drawing/2014/main" val="2465435183"/>
                    </a:ext>
                  </a:extLst>
                </a:gridCol>
                <a:gridCol w="1343799">
                  <a:extLst>
                    <a:ext uri="{9D8B030D-6E8A-4147-A177-3AD203B41FA5}">
                      <a16:colId xmlns:a16="http://schemas.microsoft.com/office/drawing/2014/main" val="2900840986"/>
                    </a:ext>
                  </a:extLst>
                </a:gridCol>
                <a:gridCol w="1661976">
                  <a:extLst>
                    <a:ext uri="{9D8B030D-6E8A-4147-A177-3AD203B41FA5}">
                      <a16:colId xmlns:a16="http://schemas.microsoft.com/office/drawing/2014/main" val="481062918"/>
                    </a:ext>
                  </a:extLst>
                </a:gridCol>
                <a:gridCol w="1631358">
                  <a:extLst>
                    <a:ext uri="{9D8B030D-6E8A-4147-A177-3AD203B41FA5}">
                      <a16:colId xmlns:a16="http://schemas.microsoft.com/office/drawing/2014/main" val="1570667135"/>
                    </a:ext>
                  </a:extLst>
                </a:gridCol>
                <a:gridCol w="1621423">
                  <a:extLst>
                    <a:ext uri="{9D8B030D-6E8A-4147-A177-3AD203B41FA5}">
                      <a16:colId xmlns:a16="http://schemas.microsoft.com/office/drawing/2014/main" val="2764790534"/>
                    </a:ext>
                  </a:extLst>
                </a:gridCol>
                <a:gridCol w="1489956">
                  <a:extLst>
                    <a:ext uri="{9D8B030D-6E8A-4147-A177-3AD203B41FA5}">
                      <a16:colId xmlns:a16="http://schemas.microsoft.com/office/drawing/2014/main" val="150026983"/>
                    </a:ext>
                  </a:extLst>
                </a:gridCol>
              </a:tblGrid>
              <a:tr h="2230063">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085268">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stor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085268">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noen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085268">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liten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284900">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Ikke i det hele tatt</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085268">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Vet ikke</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547494"/>
                  </a:ext>
                </a:extLst>
              </a:tr>
            </a:tbl>
          </a:graphicData>
        </a:graphic>
      </p:graphicFrame>
      <p:sp>
        <p:nvSpPr>
          <p:cNvPr id="4" name="Tittel 1">
            <a:extLst>
              <a:ext uri="{FF2B5EF4-FFF2-40B4-BE49-F238E27FC236}">
                <a16:creationId xmlns:a16="http://schemas.microsoft.com/office/drawing/2014/main" id="{7166B402-BD5D-1CFB-AEAF-B728D6321290}"/>
              </a:ext>
            </a:extLst>
          </p:cNvPr>
          <p:cNvSpPr txBox="1">
            <a:spLocks/>
          </p:cNvSpPr>
          <p:nvPr/>
        </p:nvSpPr>
        <p:spPr>
          <a:xfrm>
            <a:off x="1375020" y="157481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1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1 av 10 oppgir at de i stor grad engasjerer seg i lokalsamfunnet, mens ytterligere 46 % gjør dette i noen grad. 55 % svarer alt i alt at de engasjerer seg. Dette engasjementnivået gjelder de fleste alder, bortsett fra de 85 år og eldre, som engasjerer seg i litt mindre grad.</a:t>
            </a:r>
          </a:p>
        </p:txBody>
      </p:sp>
      <p:sp>
        <p:nvSpPr>
          <p:cNvPr id="5" name="Tittel 1">
            <a:extLst>
              <a:ext uri="{FF2B5EF4-FFF2-40B4-BE49-F238E27FC236}">
                <a16:creationId xmlns:a16="http://schemas.microsoft.com/office/drawing/2014/main" id="{960A527C-DBA4-EEA3-55F8-58E877143DED}"/>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a:t>
            </a:r>
            <a:r>
              <a:rPr lang="nb-NO" sz="2400" dirty="0"/>
              <a:t> n=4842 	</a:t>
            </a:r>
            <a:r>
              <a:rPr lang="nb-NO" sz="2400" b="1" dirty="0"/>
              <a:t>Menn: </a:t>
            </a:r>
            <a:r>
              <a:rPr lang="nb-NO" sz="2400" dirty="0"/>
              <a:t>n=2114, </a:t>
            </a:r>
            <a:r>
              <a:rPr lang="nb-NO" sz="2400" b="1" dirty="0"/>
              <a:t>Kvinner:</a:t>
            </a:r>
            <a:r>
              <a:rPr lang="nb-NO" sz="2400" dirty="0"/>
              <a:t> n=2728,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114071999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E6422-E54E-A1C2-A8CD-68DC8D5DB48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AEA895B-D14C-9076-531C-CDC9717E2B6C}"/>
              </a:ext>
            </a:extLst>
          </p:cNvPr>
          <p:cNvSpPr>
            <a:spLocks noGrp="1"/>
          </p:cNvSpPr>
          <p:nvPr>
            <p:ph type="title"/>
          </p:nvPr>
        </p:nvSpPr>
        <p:spPr/>
        <p:txBody>
          <a:bodyPr/>
          <a:lstStyle/>
          <a:p>
            <a:r>
              <a:rPr lang="nb-NO" dirty="0"/>
              <a:t>I hvilken grad vil du si at du engasjerer deg i lokalsamfunnet ditt? </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F70235FA-8609-E0E8-8D18-AB077951CB69}"/>
              </a:ext>
            </a:extLst>
          </p:cNvPr>
          <p:cNvGraphicFramePr>
            <a:graphicFrameLocks noGrp="1"/>
          </p:cNvGraphicFramePr>
          <p:nvPr>
            <p:ph idx="11"/>
            <p:extLst>
              <p:ext uri="{D42A27DB-BD31-4B8C-83A1-F6EECF244321}">
                <p14:modId xmlns:p14="http://schemas.microsoft.com/office/powerpoint/2010/main" val="3672770396"/>
              </p:ext>
            </p:extLst>
          </p:nvPr>
        </p:nvGraphicFramePr>
        <p:xfrm>
          <a:off x="1847088" y="2640013"/>
          <a:ext cx="21413665" cy="9291792"/>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2682463">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305431">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stor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305431">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noen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305431">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 liten grad</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346518">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Ikke i det hele tatt</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346518">
                <a:tc>
                  <a:txBody>
                    <a:bodyPr/>
                    <a:lstStyle/>
                    <a:p>
                      <a:pPr algn="l"/>
                      <a:r>
                        <a:rPr lang="nb-NO" sz="2400" b="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Vet ikke</a:t>
                      </a:r>
                      <a:endParaRPr lang="nb-NO" sz="24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bl>
          </a:graphicData>
        </a:graphic>
      </p:graphicFrame>
      <p:sp>
        <p:nvSpPr>
          <p:cNvPr id="3" name="Tittel 1">
            <a:extLst>
              <a:ext uri="{FF2B5EF4-FFF2-40B4-BE49-F238E27FC236}">
                <a16:creationId xmlns:a16="http://schemas.microsoft.com/office/drawing/2014/main" id="{1DC4C2A4-62C8-2E55-E1D6-D72D6D7A519C}"/>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n=596,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n=1277, </a:t>
            </a:r>
            <a:r>
              <a:rPr lang="nb-NO" sz="2400" b="1" dirty="0"/>
              <a:t>Spjelkavik, Åse, Lerstad:</a:t>
            </a:r>
            <a:r>
              <a:rPr lang="nb-NO" sz="2400" dirty="0"/>
              <a:t> n=1289,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34902242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8">
            <a:extLst>
              <a:ext uri="{FF2B5EF4-FFF2-40B4-BE49-F238E27FC236}">
                <a16:creationId xmlns:a16="http://schemas.microsoft.com/office/drawing/2014/main" id="{78095E61-755B-4BCA-B531-5199B8A51405}"/>
              </a:ext>
            </a:extLst>
          </p:cNvPr>
          <p:cNvSpPr/>
          <p:nvPr/>
        </p:nvSpPr>
        <p:spPr>
          <a:xfrm>
            <a:off x="14097000" y="0"/>
            <a:ext cx="10287000" cy="13716000"/>
          </a:xfrm>
          <a:prstGeom prst="rect">
            <a:avLst/>
          </a:prstGeom>
          <a:solidFill>
            <a:srgbClr val="3D4A9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dirty="0">
              <a:ln>
                <a:noFill/>
              </a:ln>
              <a:solidFill>
                <a:srgbClr val="000000"/>
              </a:solidFill>
              <a:effectLst/>
              <a:uFillTx/>
              <a:latin typeface="HurmeGeometricSans3 Light"/>
              <a:ea typeface="HurmeGeometricSans3 Light"/>
              <a:cs typeface="HurmeGeometricSans3 Light"/>
              <a:sym typeface="HurmeGeometricSans3 Light"/>
            </a:endParaRPr>
          </a:p>
        </p:txBody>
      </p:sp>
      <p:sp>
        <p:nvSpPr>
          <p:cNvPr id="11" name="Rectangle 10">
            <a:extLst>
              <a:ext uri="{FF2B5EF4-FFF2-40B4-BE49-F238E27FC236}">
                <a16:creationId xmlns:a16="http://schemas.microsoft.com/office/drawing/2014/main" id="{CF956C3E-EA93-4DCB-A9DE-27AA4DAAF8ED}"/>
              </a:ext>
            </a:extLst>
          </p:cNvPr>
          <p:cNvSpPr/>
          <p:nvPr/>
        </p:nvSpPr>
        <p:spPr>
          <a:xfrm>
            <a:off x="14917657" y="10362516"/>
            <a:ext cx="7793083" cy="584775"/>
          </a:xfrm>
          <a:prstGeom prst="rect">
            <a:avLst/>
          </a:prstGeom>
        </p:spPr>
        <p:txBody>
          <a:bodyPr wrap="square">
            <a:spAutoFit/>
          </a:bodyPr>
          <a:lstStyle/>
          <a:p>
            <a:pPr algn="l" hangingPunct="1">
              <a:defRPr/>
            </a:pPr>
            <a:r>
              <a:rPr lang="nb-NO" sz="3200" b="1" dirty="0">
                <a:solidFill>
                  <a:schemeClr val="bg1"/>
                </a:solidFill>
                <a:latin typeface="Arial" panose="020B0604020202020204" pitchFamily="34" charset="0"/>
                <a:ea typeface="+mn-ea"/>
                <a:cs typeface="Arial" panose="020B0604020202020204" pitchFamily="34" charset="0"/>
              </a:rPr>
              <a:t>Ansvarlig konsulent </a:t>
            </a:r>
          </a:p>
        </p:txBody>
      </p:sp>
      <p:sp>
        <p:nvSpPr>
          <p:cNvPr id="12" name="Rectangle 11">
            <a:extLst>
              <a:ext uri="{FF2B5EF4-FFF2-40B4-BE49-F238E27FC236}">
                <a16:creationId xmlns:a16="http://schemas.microsoft.com/office/drawing/2014/main" id="{B3D7DE59-834F-432E-AECE-B95B946A12E4}"/>
              </a:ext>
            </a:extLst>
          </p:cNvPr>
          <p:cNvSpPr/>
          <p:nvPr/>
        </p:nvSpPr>
        <p:spPr>
          <a:xfrm>
            <a:off x="14951137" y="11488720"/>
            <a:ext cx="8901084" cy="923330"/>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nb-NO" sz="1800" dirty="0">
                <a:solidFill>
                  <a:schemeClr val="bg1"/>
                </a:solidFill>
              </a:rPr>
              <a:t>Idar Eidset</a:t>
            </a:r>
          </a:p>
          <a:p>
            <a:pPr algn="l"/>
            <a:r>
              <a:rPr lang="nb-NO" sz="1800" dirty="0">
                <a:solidFill>
                  <a:schemeClr val="bg1"/>
                </a:solidFill>
              </a:rPr>
              <a:t>Tlf. 90 78 66 94</a:t>
            </a:r>
          </a:p>
          <a:p>
            <a:pPr algn="l"/>
            <a:r>
              <a:rPr lang="nb-NO" sz="1800" dirty="0">
                <a:solidFill>
                  <a:schemeClr val="bg1"/>
                </a:solidFill>
              </a:rPr>
              <a:t>Idar.eidset@responsanalyse.no</a:t>
            </a:r>
            <a:endParaRPr lang="nb-NO" sz="1800" dirty="0">
              <a:solidFill>
                <a:schemeClr val="bg1"/>
              </a:solidFill>
              <a:latin typeface="+mj-lt"/>
            </a:endParaRPr>
          </a:p>
        </p:txBody>
      </p:sp>
      <p:pic>
        <p:nvPicPr>
          <p:cNvPr id="14" name="Grafikk 4" descr="Kundeomtale med heldekkende fyll">
            <a:extLst>
              <a:ext uri="{FF2B5EF4-FFF2-40B4-BE49-F238E27FC236}">
                <a16:creationId xmlns:a16="http://schemas.microsoft.com/office/drawing/2014/main" id="{D38E833F-3E29-4F9E-B17B-FBAA9F0DF0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17658" y="4214356"/>
            <a:ext cx="646707" cy="579750"/>
          </a:xfrm>
          <a:prstGeom prst="rect">
            <a:avLst/>
          </a:prstGeom>
        </p:spPr>
      </p:pic>
      <p:pic>
        <p:nvPicPr>
          <p:cNvPr id="15" name="Grafikk 12" descr="Målgruppe med heldekkende fyll">
            <a:extLst>
              <a:ext uri="{FF2B5EF4-FFF2-40B4-BE49-F238E27FC236}">
                <a16:creationId xmlns:a16="http://schemas.microsoft.com/office/drawing/2014/main" id="{7CBEDD55-9209-4B31-96A5-0B339E3A1D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921804" y="3357306"/>
            <a:ext cx="646708" cy="646708"/>
          </a:xfrm>
          <a:prstGeom prst="rect">
            <a:avLst/>
          </a:prstGeom>
        </p:spPr>
      </p:pic>
      <p:pic>
        <p:nvPicPr>
          <p:cNvPr id="16" name="Grafikk 16" descr="Internett med heldekkende fyll">
            <a:extLst>
              <a:ext uri="{FF2B5EF4-FFF2-40B4-BE49-F238E27FC236}">
                <a16:creationId xmlns:a16="http://schemas.microsoft.com/office/drawing/2014/main" id="{DFB9C0BB-E820-43F5-9995-44947A1050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917659" y="5036308"/>
            <a:ext cx="579747" cy="517789"/>
          </a:xfrm>
          <a:prstGeom prst="rect">
            <a:avLst/>
          </a:prstGeom>
        </p:spPr>
      </p:pic>
      <p:pic>
        <p:nvPicPr>
          <p:cNvPr id="17" name="Grafikk 18" descr="Månedskalender med heldekkende fyll">
            <a:extLst>
              <a:ext uri="{FF2B5EF4-FFF2-40B4-BE49-F238E27FC236}">
                <a16:creationId xmlns:a16="http://schemas.microsoft.com/office/drawing/2014/main" id="{9A806012-EA9E-4C44-912C-7CB679EEF8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917658" y="5853764"/>
            <a:ext cx="646707" cy="517789"/>
          </a:xfrm>
          <a:prstGeom prst="rect">
            <a:avLst/>
          </a:prstGeom>
        </p:spPr>
      </p:pic>
      <p:pic>
        <p:nvPicPr>
          <p:cNvPr id="18" name="Grafikk 23" descr="Justitias vekt med heldekkende fyll">
            <a:extLst>
              <a:ext uri="{FF2B5EF4-FFF2-40B4-BE49-F238E27FC236}">
                <a16:creationId xmlns:a16="http://schemas.microsoft.com/office/drawing/2014/main" id="{441E1857-79B2-453B-BF4F-6AB12C09E7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917657" y="6682140"/>
            <a:ext cx="579747" cy="517789"/>
          </a:xfrm>
          <a:prstGeom prst="rect">
            <a:avLst/>
          </a:prstGeom>
        </p:spPr>
      </p:pic>
      <p:pic>
        <p:nvPicPr>
          <p:cNvPr id="19" name="Graphic 18" descr="Ethernet">
            <a:extLst>
              <a:ext uri="{FF2B5EF4-FFF2-40B4-BE49-F238E27FC236}">
                <a16:creationId xmlns:a16="http://schemas.microsoft.com/office/drawing/2014/main" id="{335F9091-CF58-4033-9875-1E2F523F260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917657" y="9112929"/>
            <a:ext cx="579747" cy="517789"/>
          </a:xfrm>
          <a:prstGeom prst="rect">
            <a:avLst/>
          </a:prstGeom>
        </p:spPr>
      </p:pic>
      <p:graphicFrame>
        <p:nvGraphicFramePr>
          <p:cNvPr id="21" name="Tabell 15">
            <a:extLst>
              <a:ext uri="{FF2B5EF4-FFF2-40B4-BE49-F238E27FC236}">
                <a16:creationId xmlns:a16="http://schemas.microsoft.com/office/drawing/2014/main" id="{BD5A91DD-6F22-49B7-9DDF-FF21E1B44334}"/>
              </a:ext>
            </a:extLst>
          </p:cNvPr>
          <p:cNvGraphicFramePr>
            <a:graphicFrameLocks noGrp="1"/>
          </p:cNvGraphicFramePr>
          <p:nvPr>
            <p:extLst>
              <p:ext uri="{D42A27DB-BD31-4B8C-83A1-F6EECF244321}">
                <p14:modId xmlns:p14="http://schemas.microsoft.com/office/powerpoint/2010/main" val="2175935994"/>
              </p:ext>
            </p:extLst>
          </p:nvPr>
        </p:nvGraphicFramePr>
        <p:xfrm>
          <a:off x="15693082" y="2721879"/>
          <a:ext cx="8563232" cy="7900327"/>
        </p:xfrm>
        <a:graphic>
          <a:graphicData uri="http://schemas.openxmlformats.org/drawingml/2006/table">
            <a:tbl>
              <a:tblPr firstRow="1" bandRow="1">
                <a:tableStyleId>{5940675A-B579-460E-94D1-54222C63F5DA}</a:tableStyleId>
              </a:tblPr>
              <a:tblGrid>
                <a:gridCol w="2409395">
                  <a:extLst>
                    <a:ext uri="{9D8B030D-6E8A-4147-A177-3AD203B41FA5}">
                      <a16:colId xmlns:a16="http://schemas.microsoft.com/office/drawing/2014/main" val="516212368"/>
                    </a:ext>
                  </a:extLst>
                </a:gridCol>
                <a:gridCol w="6153837">
                  <a:extLst>
                    <a:ext uri="{9D8B030D-6E8A-4147-A177-3AD203B41FA5}">
                      <a16:colId xmlns:a16="http://schemas.microsoft.com/office/drawing/2014/main" val="4210194992"/>
                    </a:ext>
                  </a:extLst>
                </a:gridCol>
              </a:tblGrid>
              <a:tr h="676567">
                <a:tc>
                  <a:txBody>
                    <a:bodyPr/>
                    <a:lstStyle/>
                    <a:p>
                      <a:pPr algn="l"/>
                      <a:r>
                        <a:rPr lang="nb-NO" sz="2400" b="0" i="0" dirty="0">
                          <a:solidFill>
                            <a:schemeClr val="bg1"/>
                          </a:solidFill>
                          <a:latin typeface="Arial Nova Light" panose="020B0304020202020204" pitchFamily="34" charset="0"/>
                        </a:rPr>
                        <a:t>Prosjektnavn: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bg1"/>
                          </a:solidFill>
                          <a:latin typeface="Arial Nova Light" panose="020B0304020202020204" pitchFamily="34" charset="0"/>
                        </a:rPr>
                        <a:t>Aldersvennlig samfunn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2552296"/>
                  </a:ext>
                </a:extLst>
              </a:tr>
              <a:tr h="676567">
                <a:tc>
                  <a:txBody>
                    <a:bodyPr/>
                    <a:lstStyle/>
                    <a:p>
                      <a:pPr algn="l"/>
                      <a:r>
                        <a:rPr lang="nb-NO" sz="2400" b="0" i="0" dirty="0">
                          <a:solidFill>
                            <a:schemeClr val="bg1"/>
                          </a:solidFill>
                          <a:latin typeface="Arial Nova Light" panose="020B0304020202020204" pitchFamily="34" charset="0"/>
                        </a:rPr>
                        <a:t>Målgruppe:</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kumimoji="0" lang="nb-NO" sz="2400" b="0" i="0" u="none" strike="noStrike" cap="none" spc="0" normalizeH="0" baseline="0" dirty="0">
                          <a:ln>
                            <a:noFill/>
                          </a:ln>
                          <a:solidFill>
                            <a:schemeClr val="bg1"/>
                          </a:solidFill>
                          <a:effectLst/>
                          <a:uFillTx/>
                          <a:latin typeface="Arial Nova Light" panose="020B0304020202020204" pitchFamily="34" charset="0"/>
                          <a:ea typeface="HurmeGeometricSans3 Light"/>
                          <a:cs typeface="Arial" panose="020B0604020202020204" pitchFamily="34" charset="0"/>
                          <a:sym typeface="HurmeGeometricSans3 Light"/>
                        </a:rPr>
                        <a:t>Innbyggere i Ålesund som er 55 år eller eldre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847490"/>
                  </a:ext>
                </a:extLst>
              </a:tr>
              <a:tr h="637584">
                <a:tc>
                  <a:txBody>
                    <a:bodyPr/>
                    <a:lstStyle/>
                    <a:p>
                      <a:pPr algn="l"/>
                      <a:r>
                        <a:rPr lang="nb-NO" sz="2400" b="0" i="0" dirty="0">
                          <a:solidFill>
                            <a:schemeClr val="bg1"/>
                          </a:solidFill>
                          <a:latin typeface="Arial Nova Light" panose="020B0304020202020204" pitchFamily="34" charset="0"/>
                        </a:rPr>
                        <a:t>Antall intervju:</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bg1"/>
                          </a:solidFill>
                          <a:latin typeface="Arial Nova Light" panose="020B0304020202020204" pitchFamily="34" charset="0"/>
                        </a:rPr>
                        <a:t>4842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3322101"/>
                  </a:ext>
                </a:extLst>
              </a:tr>
              <a:tr h="657369">
                <a:tc>
                  <a:txBody>
                    <a:bodyPr/>
                    <a:lstStyle/>
                    <a:p>
                      <a:pPr algn="l"/>
                      <a:r>
                        <a:rPr lang="nb-NO" sz="2400" b="0" i="0" dirty="0">
                          <a:solidFill>
                            <a:schemeClr val="bg1"/>
                          </a:solidFill>
                          <a:latin typeface="Arial Nova Light" panose="020B0304020202020204" pitchFamily="34" charset="0"/>
                        </a:rPr>
                        <a:t>Metode: </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bg1"/>
                          </a:solidFill>
                          <a:latin typeface="Arial Nova Light"/>
                        </a:rPr>
                        <a:t>Web-intervjuer etter utsending av SMS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7216241"/>
                  </a:ext>
                </a:extLst>
              </a:tr>
              <a:tr h="807355">
                <a:tc>
                  <a:txBody>
                    <a:bodyPr/>
                    <a:lstStyle/>
                    <a:p>
                      <a:pPr algn="l"/>
                      <a:r>
                        <a:rPr lang="nb-NO" sz="2400" b="0" i="0" dirty="0">
                          <a:solidFill>
                            <a:schemeClr val="bg1"/>
                          </a:solidFill>
                          <a:latin typeface="Arial Nova Light" panose="020B0304020202020204" pitchFamily="34" charset="0"/>
                        </a:rPr>
                        <a:t>Datainnsamling: </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bg1"/>
                          </a:solidFill>
                          <a:latin typeface="Arial Nova Light" panose="020B0304020202020204" pitchFamily="34" charset="0"/>
                        </a:rPr>
                        <a:t>18.11.2024 – 01.12.2024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3573579"/>
                  </a:ext>
                </a:extLst>
              </a:tr>
              <a:tr h="647438">
                <a:tc>
                  <a:txBody>
                    <a:bodyPr/>
                    <a:lstStyle/>
                    <a:p>
                      <a:pPr algn="l"/>
                      <a:r>
                        <a:rPr lang="nb-NO" sz="2400" b="0" i="0" dirty="0">
                          <a:solidFill>
                            <a:schemeClr val="bg1"/>
                          </a:solidFill>
                          <a:latin typeface="Arial Nova Light" panose="020B0304020202020204" pitchFamily="34" charset="0"/>
                        </a:rPr>
                        <a:t>Vekting av data:</a:t>
                      </a:r>
                    </a:p>
                    <a:p>
                      <a:pPr algn="l"/>
                      <a:endParaRPr lang="nb-NO" sz="2400" b="0" i="0" dirty="0">
                        <a:solidFill>
                          <a:schemeClr val="bg1"/>
                        </a:solidFill>
                        <a:latin typeface="Arial Nova Light" panose="020B0304020202020204" pitchFamily="34" charset="0"/>
                      </a:endParaRP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400" b="0" i="0" dirty="0">
                          <a:solidFill>
                            <a:schemeClr val="bg1"/>
                          </a:solidFill>
                          <a:latin typeface="Arial Nova Light" panose="020B0304020202020204" pitchFamily="34" charset="0"/>
                        </a:rPr>
                        <a:t>Dataene er ikke vektet. Resultatene representerer således de som har valgt å delta i undersøkelsen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2146963"/>
                  </a:ext>
                </a:extLst>
              </a:tr>
              <a:tr h="925065">
                <a:tc>
                  <a:txBody>
                    <a:bodyPr/>
                    <a:lstStyle/>
                    <a:p>
                      <a:pPr algn="l"/>
                      <a:r>
                        <a:rPr lang="nb-NO" sz="2400" b="0" i="0" dirty="0">
                          <a:solidFill>
                            <a:schemeClr val="bg1"/>
                          </a:solidFill>
                          <a:latin typeface="Arial Nova Light" panose="020B0304020202020204" pitchFamily="34" charset="0"/>
                        </a:rPr>
                        <a:t>Nedbrytninger: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nb-NO" sz="2400" b="0" i="0" dirty="0">
                          <a:solidFill>
                            <a:schemeClr val="bg1"/>
                          </a:solidFill>
                          <a:latin typeface="Arial Nova Light" panose="020B0304020202020204" pitchFamily="34" charset="0"/>
                        </a:rPr>
                        <a:t>Resultatene i denne rapporten er vekselsvis brutt ned på kjønn, alder, boligtype og bosted (kommunedel). Det er også utarbeidet et tabellvedlegg med flere nedbrytninger</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6781397"/>
                  </a:ext>
                </a:extLst>
              </a:tr>
              <a:tr h="815546">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nb-NO" sz="2400" b="0" i="0" dirty="0">
                          <a:solidFill>
                            <a:schemeClr val="bg1"/>
                          </a:solidFill>
                          <a:latin typeface="Arial Nova Light" panose="020B0304020202020204" pitchFamily="34" charset="0"/>
                        </a:rPr>
                        <a:t>Feilmarginer:</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lang="nb-NO" sz="2400" b="0" i="0" dirty="0">
                          <a:solidFill>
                            <a:schemeClr val="bg1"/>
                          </a:solidFill>
                          <a:latin typeface="Arial Nova Light" panose="020B0304020202020204" pitchFamily="34" charset="0"/>
                        </a:rPr>
                        <a:t>+/- 0,7% og +/- 1,2% ved 4842 respondenter.</a:t>
                      </a:r>
                    </a:p>
                    <a:p>
                      <a:pPr algn="l"/>
                      <a:endParaRPr lang="nb-NO" sz="2400" b="0" i="0" dirty="0">
                        <a:solidFill>
                          <a:schemeClr val="bg1"/>
                        </a:solidFill>
                        <a:latin typeface="Arial Nova Light" panose="020B03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2394757"/>
                  </a:ext>
                </a:extLst>
              </a:tr>
            </a:tbl>
          </a:graphicData>
        </a:graphic>
      </p:graphicFrame>
      <p:sp>
        <p:nvSpPr>
          <p:cNvPr id="23" name="Tittel 1">
            <a:extLst>
              <a:ext uri="{FF2B5EF4-FFF2-40B4-BE49-F238E27FC236}">
                <a16:creationId xmlns:a16="http://schemas.microsoft.com/office/drawing/2014/main" id="{681A807B-1EB4-4FF4-AB7A-4AEF4043742B}"/>
              </a:ext>
            </a:extLst>
          </p:cNvPr>
          <p:cNvSpPr txBox="1">
            <a:spLocks/>
          </p:cNvSpPr>
          <p:nvPr/>
        </p:nvSpPr>
        <p:spPr>
          <a:xfrm>
            <a:off x="1267067" y="592275"/>
            <a:ext cx="7130975" cy="18605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eaLnBrk="1" latinLnBrk="0" hangingPunct="1">
              <a:lnSpc>
                <a:spcPct val="100000"/>
              </a:lnSpc>
              <a:spcBef>
                <a:spcPts val="0"/>
              </a:spcBef>
              <a:spcAft>
                <a:spcPts val="0"/>
              </a:spcAft>
              <a:buClrTx/>
              <a:buSzTx/>
              <a:buFontTx/>
              <a:buNone/>
              <a:tabLst/>
              <a:defRPr sz="44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1pPr>
            <a:lvl2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eaLnBrk="1" latinLnBrk="0" hangingPunct="1">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a:defRPr/>
            </a:pPr>
            <a:endParaRPr lang="nb-NO" sz="3600" b="1" dirty="0">
              <a:solidFill>
                <a:schemeClr val="tx2"/>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B8A1FE21-CFEF-4F33-B7B4-2D1A52328634}"/>
              </a:ext>
            </a:extLst>
          </p:cNvPr>
          <p:cNvSpPr/>
          <p:nvPr/>
        </p:nvSpPr>
        <p:spPr>
          <a:xfrm>
            <a:off x="14951137" y="855709"/>
            <a:ext cx="6123062" cy="769441"/>
          </a:xfrm>
          <a:prstGeom prst="rect">
            <a:avLst/>
          </a:prstGeom>
        </p:spPr>
        <p:txBody>
          <a:bodyPr wrap="square">
            <a:spAutoFit/>
          </a:bodyPr>
          <a:lstStyle/>
          <a:p>
            <a:pPr algn="l"/>
            <a:r>
              <a:rPr lang="nb-NO" sz="4400" b="1" dirty="0">
                <a:solidFill>
                  <a:schemeClr val="bg1"/>
                </a:solidFill>
                <a:latin typeface="Arial" panose="020B0604020202020204" pitchFamily="34" charset="0"/>
                <a:cs typeface="Arial" panose="020B0604020202020204" pitchFamily="34" charset="0"/>
              </a:rPr>
              <a:t>Prosjektinformasjon</a:t>
            </a:r>
          </a:p>
        </p:txBody>
      </p:sp>
      <p:pic>
        <p:nvPicPr>
          <p:cNvPr id="2" name="Grafikk 1" descr="Liste med heldekkende fyll">
            <a:extLst>
              <a:ext uri="{FF2B5EF4-FFF2-40B4-BE49-F238E27FC236}">
                <a16:creationId xmlns:a16="http://schemas.microsoft.com/office/drawing/2014/main" id="{1CA48453-58D7-B725-3C2A-FCC657BEAD5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917657" y="2668501"/>
            <a:ext cx="646708" cy="646708"/>
          </a:xfrm>
          <a:prstGeom prst="rect">
            <a:avLst/>
          </a:prstGeom>
        </p:spPr>
      </p:pic>
      <p:sp>
        <p:nvSpPr>
          <p:cNvPr id="8" name="TekstSylinder 7">
            <a:extLst>
              <a:ext uri="{FF2B5EF4-FFF2-40B4-BE49-F238E27FC236}">
                <a16:creationId xmlns:a16="http://schemas.microsoft.com/office/drawing/2014/main" id="{6A710FDC-6AA0-2169-C20D-550EFAAA9F58}"/>
              </a:ext>
            </a:extLst>
          </p:cNvPr>
          <p:cNvSpPr txBox="1"/>
          <p:nvPr/>
        </p:nvSpPr>
        <p:spPr>
          <a:xfrm>
            <a:off x="14951137" y="7622659"/>
            <a:ext cx="579747"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nb-NO" sz="5400" b="0" i="0" dirty="0">
                <a:solidFill>
                  <a:schemeClr val="bg1"/>
                </a:solidFill>
                <a:effectLst/>
                <a:latin typeface="Google Sans"/>
              </a:rPr>
              <a:t>≠</a:t>
            </a:r>
            <a:endParaRPr lang="nb-NO" sz="5400" dirty="0">
              <a:solidFill>
                <a:schemeClr val="bg1"/>
              </a:solidFill>
            </a:endParaRPr>
          </a:p>
        </p:txBody>
      </p:sp>
      <p:sp>
        <p:nvSpPr>
          <p:cNvPr id="3" name="Tittel 2">
            <a:extLst>
              <a:ext uri="{FF2B5EF4-FFF2-40B4-BE49-F238E27FC236}">
                <a16:creationId xmlns:a16="http://schemas.microsoft.com/office/drawing/2014/main" id="{03BB4AB2-000C-689A-F179-A955A21C2FFE}"/>
              </a:ext>
            </a:extLst>
          </p:cNvPr>
          <p:cNvSpPr>
            <a:spLocks noGrp="1"/>
          </p:cNvSpPr>
          <p:nvPr>
            <p:ph type="title"/>
          </p:nvPr>
        </p:nvSpPr>
        <p:spPr/>
        <p:txBody>
          <a:bodyPr/>
          <a:lstStyle/>
          <a:p>
            <a:r>
              <a:rPr lang="nb-NO" b="1" dirty="0"/>
              <a:t>Om undersøkelsen</a:t>
            </a:r>
          </a:p>
        </p:txBody>
      </p:sp>
      <p:sp>
        <p:nvSpPr>
          <p:cNvPr id="13" name="Plassholder for innhold 12">
            <a:extLst>
              <a:ext uri="{FF2B5EF4-FFF2-40B4-BE49-F238E27FC236}">
                <a16:creationId xmlns:a16="http://schemas.microsoft.com/office/drawing/2014/main" id="{EDA8BFD4-43CE-8F23-F619-118DD20006D1}"/>
              </a:ext>
            </a:extLst>
          </p:cNvPr>
          <p:cNvSpPr>
            <a:spLocks noGrp="1"/>
          </p:cNvSpPr>
          <p:nvPr>
            <p:ph idx="10"/>
          </p:nvPr>
        </p:nvSpPr>
        <p:spPr/>
        <p:txBody>
          <a:bodyPr>
            <a:normAutofit fontScale="92500" lnSpcReduction="20000"/>
          </a:bodyPr>
          <a:lstStyle/>
          <a:p>
            <a:r>
              <a:rPr lang="nb-NO" dirty="0"/>
              <a:t>Oppdragsgiver for denne undersøkelsen er Ålesund kommune</a:t>
            </a:r>
          </a:p>
          <a:p>
            <a:r>
              <a:rPr lang="nb-NO" dirty="0"/>
              <a:t>Ålesund kommune har hatt behov for å få eldre og snart eldres tilbakemeldinger på hvordan de opplever å være eldre i Ålesund kommune, samt hvilke ønsker og behov man har i fremtiden. </a:t>
            </a:r>
          </a:p>
          <a:p>
            <a:r>
              <a:rPr lang="nb-NO" dirty="0"/>
              <a:t>Utgangspunktet for undersøkelsen har vært tilsvarende undersøkelser som er gjennomført av noen andre kommuner. Spørsmålene er i noen grad  basert på disse undersøkelsene, men det er gjort en del endringer både i forhold til spørsmålsformuleringer, samt at noen spørsmål er kuttet og noen har blitt lagt til. Formålet har vært å få undersøkelsen tilpasset forholdene i Ålesund.</a:t>
            </a:r>
          </a:p>
          <a:p>
            <a:r>
              <a:rPr lang="nb-NO" dirty="0"/>
              <a:t>Undersøkelsen er utført av Respons Analyse i samarbeid med Ålesund kommune. Selve utsendingen av undersøkelsen er gjort av Ålesund kommune gjennom utsending av SMS til alle i alderen 55 år og eldre. I SMS-en kunne en klikke seg inn på en lenke som førte en til selve undersøkelsen i Respons Analyses system for webundersøkelser. Respons har stått for analyse og rapportering av resultatene.</a:t>
            </a:r>
          </a:p>
          <a:p>
            <a:r>
              <a:rPr lang="nb-NO" dirty="0"/>
              <a:t>Det ble sendt ut 15792 SMS-er. Vi mottok svar fra 4842 av dem, noe som gir en svarprosent på 31 %.</a:t>
            </a:r>
          </a:p>
          <a:p>
            <a:endParaRPr lang="nb-NO" dirty="0"/>
          </a:p>
        </p:txBody>
      </p:sp>
      <p:sp>
        <p:nvSpPr>
          <p:cNvPr id="20" name="Text Placeholder 3">
            <a:extLst>
              <a:ext uri="{FF2B5EF4-FFF2-40B4-BE49-F238E27FC236}">
                <a16:creationId xmlns:a16="http://schemas.microsoft.com/office/drawing/2014/main" id="{4F0FAF64-B7D8-C74C-D159-2F9ED2CF5D42}"/>
              </a:ext>
            </a:extLst>
          </p:cNvPr>
          <p:cNvSpPr txBox="1">
            <a:spLocks/>
          </p:cNvSpPr>
          <p:nvPr/>
        </p:nvSpPr>
        <p:spPr>
          <a:xfrm>
            <a:off x="-98014" y="5953972"/>
            <a:ext cx="12023264" cy="9880445"/>
          </a:xfrm>
          <a:prstGeom prst="rect">
            <a:avLst/>
          </a:prstGeom>
        </p:spPr>
        <p:txBody>
          <a:bodyPr lIns="91440" tIns="45720" rIns="91440" bIns="45720" anchor="t"/>
          <a:lstStyle>
            <a:lvl1pPr marL="635000" marR="0" indent="-635000" algn="l" defTabSz="825500" rtl="0" eaLnBrk="1" latinLnBrk="0" hangingPunct="1">
              <a:lnSpc>
                <a:spcPct val="100000"/>
              </a:lnSpc>
              <a:spcBef>
                <a:spcPts val="1800"/>
              </a:spcBef>
              <a:spcAft>
                <a:spcPts val="600"/>
              </a:spcAft>
              <a:buClr>
                <a:srgbClr val="F190AE"/>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eaLnBrk="1" latinLnBrk="0" hangingPunct="1">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eaLnBrk="1" latinLnBrk="0" hangingPunct="1">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eaLnBrk="1" latinLnBrk="0" hangingPunct="1">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marL="0" indent="0">
              <a:buNone/>
            </a:pPr>
            <a:endParaRPr lang="nb-NO" sz="2800" dirty="0">
              <a:latin typeface="Arial"/>
              <a:cs typeface="Arial"/>
            </a:endParaRPr>
          </a:p>
        </p:txBody>
      </p:sp>
    </p:spTree>
    <p:extLst>
      <p:ext uri="{BB962C8B-B14F-4D97-AF65-F5344CB8AC3E}">
        <p14:creationId xmlns:p14="http://schemas.microsoft.com/office/powerpoint/2010/main" val="372023062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D1A50-6995-14B8-3613-13561F844A9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A440FBA-1E01-BCC6-AABE-1367889C2950}"/>
              </a:ext>
            </a:extLst>
          </p:cNvPr>
          <p:cNvSpPr>
            <a:spLocks noGrp="1"/>
          </p:cNvSpPr>
          <p:nvPr>
            <p:ph type="title"/>
          </p:nvPr>
        </p:nvSpPr>
        <p:spPr>
          <a:xfrm>
            <a:off x="1402079" y="431800"/>
            <a:ext cx="21633959" cy="1319180"/>
          </a:xfrm>
        </p:spPr>
        <p:txBody>
          <a:bodyPr/>
          <a:lstStyle/>
          <a:p>
            <a:r>
              <a:rPr lang="nb-NO" dirty="0"/>
              <a:t>Hva er/vil være viktig for at du skal engasjere deg i frivillig arbeid?</a:t>
            </a:r>
            <a:endParaRPr lang="nb-NO" sz="3200" dirty="0"/>
          </a:p>
        </p:txBody>
      </p:sp>
      <p:graphicFrame>
        <p:nvGraphicFramePr>
          <p:cNvPr id="8" name="Plassholder for innhold 7">
            <a:extLst>
              <a:ext uri="{FF2B5EF4-FFF2-40B4-BE49-F238E27FC236}">
                <a16:creationId xmlns:a16="http://schemas.microsoft.com/office/drawing/2014/main" id="{CC31DBB4-D3B9-84AF-66A9-5BBE395AB4AC}"/>
              </a:ext>
            </a:extLst>
          </p:cNvPr>
          <p:cNvGraphicFramePr>
            <a:graphicFrameLocks noGrp="1"/>
          </p:cNvGraphicFramePr>
          <p:nvPr>
            <p:ph idx="10"/>
            <p:extLst>
              <p:ext uri="{D42A27DB-BD31-4B8C-83A1-F6EECF244321}">
                <p14:modId xmlns:p14="http://schemas.microsoft.com/office/powerpoint/2010/main" val="413881810"/>
              </p:ext>
            </p:extLst>
          </p:nvPr>
        </p:nvGraphicFramePr>
        <p:xfrm>
          <a:off x="1401763" y="2640013"/>
          <a:ext cx="20521535" cy="987107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tel 1">
            <a:extLst>
              <a:ext uri="{FF2B5EF4-FFF2-40B4-BE49-F238E27FC236}">
                <a16:creationId xmlns:a16="http://schemas.microsoft.com/office/drawing/2014/main" id="{50E8F7C4-9A40-BF90-DCFF-33FDC28988B3}"/>
              </a:ext>
            </a:extLst>
          </p:cNvPr>
          <p:cNvSpPr txBox="1">
            <a:spLocks/>
          </p:cNvSpPr>
          <p:nvPr/>
        </p:nvSpPr>
        <p:spPr>
          <a:xfrm>
            <a:off x="1375020" y="157481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Dersom de eldre skal engasjere seg i frivillig arbeid, ser det ut som fleksibilitet er et stikkord. 42 % oppgir at det at en ikke binder seg til noe fast er viktig. Også det å kunne rullere med andre slik at de kan reise bort er nevnt av en del (18 %), og ikke minst er det viktig å kunne bidra til noe man er flink i eller interessert i. 14 % svarer at de ikke vil engasjere seg mer. Denne andelen stiger jo eldre man er og er 35 % blant de over 85 år.</a:t>
            </a:r>
          </a:p>
        </p:txBody>
      </p:sp>
      <p:sp>
        <p:nvSpPr>
          <p:cNvPr id="4" name="Tittel 1">
            <a:extLst>
              <a:ext uri="{FF2B5EF4-FFF2-40B4-BE49-F238E27FC236}">
                <a16:creationId xmlns:a16="http://schemas.microsoft.com/office/drawing/2014/main" id="{1166A309-53C9-8743-D6FD-01D8EF36865B}"/>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a:t>
            </a:r>
            <a:r>
              <a:rPr lang="nb-NO" sz="2400" dirty="0"/>
              <a:t> n=4842 </a:t>
            </a:r>
          </a:p>
        </p:txBody>
      </p:sp>
    </p:spTree>
    <p:extLst>
      <p:ext uri="{BB962C8B-B14F-4D97-AF65-F5344CB8AC3E}">
        <p14:creationId xmlns:p14="http://schemas.microsoft.com/office/powerpoint/2010/main" val="57308810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95D95-0C22-E7F5-967D-D8BF1D36FDA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F50416F-8F1C-0C18-53DB-3F18C9A7CFB3}"/>
              </a:ext>
            </a:extLst>
          </p:cNvPr>
          <p:cNvSpPr>
            <a:spLocks noGrp="1"/>
          </p:cNvSpPr>
          <p:nvPr>
            <p:ph type="title"/>
          </p:nvPr>
        </p:nvSpPr>
        <p:spPr/>
        <p:txBody>
          <a:bodyPr>
            <a:normAutofit/>
          </a:bodyPr>
          <a:lstStyle/>
          <a:p>
            <a:r>
              <a:rPr lang="nb-NO" dirty="0"/>
              <a:t>Hva er/vil være viktig for at du skal engasjere deg i frivillig arbeid?</a:t>
            </a:r>
            <a:br>
              <a:rPr lang="nb-NO" dirty="0"/>
            </a:br>
            <a:r>
              <a:rPr lang="nb-NO" sz="3200" dirty="0"/>
              <a:t>Brutt ned på kjønn og alder</a:t>
            </a:r>
          </a:p>
        </p:txBody>
      </p:sp>
      <p:graphicFrame>
        <p:nvGraphicFramePr>
          <p:cNvPr id="6" name="Plassholder for innhold 2">
            <a:extLst>
              <a:ext uri="{FF2B5EF4-FFF2-40B4-BE49-F238E27FC236}">
                <a16:creationId xmlns:a16="http://schemas.microsoft.com/office/drawing/2014/main" id="{941AAC58-8EF9-3CC1-4771-981E29C62097}"/>
              </a:ext>
            </a:extLst>
          </p:cNvPr>
          <p:cNvGraphicFramePr>
            <a:graphicFrameLocks noGrp="1"/>
          </p:cNvGraphicFramePr>
          <p:nvPr>
            <p:ph idx="11"/>
            <p:extLst>
              <p:ext uri="{D42A27DB-BD31-4B8C-83A1-F6EECF244321}">
                <p14:modId xmlns:p14="http://schemas.microsoft.com/office/powerpoint/2010/main" val="1402568950"/>
              </p:ext>
            </p:extLst>
          </p:nvPr>
        </p:nvGraphicFramePr>
        <p:xfrm>
          <a:off x="2676293" y="2698596"/>
          <a:ext cx="19849170" cy="9054789"/>
        </p:xfrm>
        <a:graphic>
          <a:graphicData uri="http://schemas.openxmlformats.org/drawingml/2006/table">
            <a:tbl>
              <a:tblPr firstRow="1" firstCol="1" bandRow="1"/>
              <a:tblGrid>
                <a:gridCol w="3871041">
                  <a:extLst>
                    <a:ext uri="{9D8B030D-6E8A-4147-A177-3AD203B41FA5}">
                      <a16:colId xmlns:a16="http://schemas.microsoft.com/office/drawing/2014/main" val="1626734724"/>
                    </a:ext>
                  </a:extLst>
                </a:gridCol>
                <a:gridCol w="2451659">
                  <a:extLst>
                    <a:ext uri="{9D8B030D-6E8A-4147-A177-3AD203B41FA5}">
                      <a16:colId xmlns:a16="http://schemas.microsoft.com/office/drawing/2014/main" val="89735424"/>
                    </a:ext>
                  </a:extLst>
                </a:gridCol>
                <a:gridCol w="2408648">
                  <a:extLst>
                    <a:ext uri="{9D8B030D-6E8A-4147-A177-3AD203B41FA5}">
                      <a16:colId xmlns:a16="http://schemas.microsoft.com/office/drawing/2014/main" val="1492298688"/>
                    </a:ext>
                  </a:extLst>
                </a:gridCol>
                <a:gridCol w="2861240">
                  <a:extLst>
                    <a:ext uri="{9D8B030D-6E8A-4147-A177-3AD203B41FA5}">
                      <a16:colId xmlns:a16="http://schemas.microsoft.com/office/drawing/2014/main" val="481062918"/>
                    </a:ext>
                  </a:extLst>
                </a:gridCol>
                <a:gridCol w="2735326">
                  <a:extLst>
                    <a:ext uri="{9D8B030D-6E8A-4147-A177-3AD203B41FA5}">
                      <a16:colId xmlns:a16="http://schemas.microsoft.com/office/drawing/2014/main" val="1570667135"/>
                    </a:ext>
                  </a:extLst>
                </a:gridCol>
                <a:gridCol w="2927406">
                  <a:extLst>
                    <a:ext uri="{9D8B030D-6E8A-4147-A177-3AD203B41FA5}">
                      <a16:colId xmlns:a16="http://schemas.microsoft.com/office/drawing/2014/main" val="2764790534"/>
                    </a:ext>
                  </a:extLst>
                </a:gridCol>
                <a:gridCol w="2593850">
                  <a:extLst>
                    <a:ext uri="{9D8B030D-6E8A-4147-A177-3AD203B41FA5}">
                      <a16:colId xmlns:a16="http://schemas.microsoft.com/office/drawing/2014/main" val="150026983"/>
                    </a:ext>
                  </a:extLst>
                </a:gridCol>
              </a:tblGrid>
              <a:tr h="1111394">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719316">
                <a:tc>
                  <a:txBody>
                    <a:bodyPr/>
                    <a:lstStyle/>
                    <a:p>
                      <a:pPr algn="l" fontAlgn="ctr"/>
                      <a:r>
                        <a:rPr lang="nb-NO" sz="2000" b="0" i="0" u="none" strike="noStrike" dirty="0">
                          <a:effectLst/>
                          <a:latin typeface="Calibri" panose="020F0502020204030204" pitchFamily="34" charset="0"/>
                        </a:rPr>
                        <a:t>At jeg ikke binder meg til noe fast, men kan bidra på enkeltarrangement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39 %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719316">
                <a:tc>
                  <a:txBody>
                    <a:bodyPr/>
                    <a:lstStyle/>
                    <a:p>
                      <a:pPr algn="l" fontAlgn="ctr"/>
                      <a:r>
                        <a:rPr lang="nb-NO" sz="2000" b="0" i="0" u="none" strike="noStrike" dirty="0">
                          <a:effectLst/>
                          <a:latin typeface="Calibri" panose="020F0502020204030204" pitchFamily="34" charset="0"/>
                        </a:rPr>
                        <a:t>At jeg kan bidra til noe jeg er interessert/flink i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043668804"/>
                  </a:ext>
                </a:extLst>
              </a:tr>
              <a:tr h="719316">
                <a:tc>
                  <a:txBody>
                    <a:bodyPr/>
                    <a:lstStyle/>
                    <a:p>
                      <a:pPr algn="l" fontAlgn="ctr"/>
                      <a:r>
                        <a:rPr lang="nb-NO" sz="2000" b="0" i="0" u="none" strike="noStrike" dirty="0">
                          <a:effectLst/>
                          <a:latin typeface="Calibri" panose="020F0502020204030204" pitchFamily="34" charset="0"/>
                        </a:rPr>
                        <a:t>At jeg kan rullere med andre slik at jeg for eksempel kan reise bort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719316">
                <a:tc>
                  <a:txBody>
                    <a:bodyPr/>
                    <a:lstStyle/>
                    <a:p>
                      <a:pPr algn="l" fontAlgn="ctr"/>
                      <a:r>
                        <a:rPr lang="nb-NO" sz="2000" b="0" i="0" u="none" strike="noStrike" dirty="0">
                          <a:effectLst/>
                          <a:latin typeface="Calibri" panose="020F0502020204030204" pitchFamily="34" charset="0"/>
                        </a:rPr>
                        <a:t>At noen inviterer meg med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723733">
                <a:tc>
                  <a:txBody>
                    <a:bodyPr/>
                    <a:lstStyle/>
                    <a:p>
                      <a:pPr algn="l" fontAlgn="ctr"/>
                      <a:r>
                        <a:rPr lang="nb-NO" sz="2000" b="0" i="0" u="none" strike="noStrike" dirty="0">
                          <a:effectLst/>
                          <a:latin typeface="Calibri" panose="020F0502020204030204" pitchFamily="34" charset="0"/>
                        </a:rPr>
                        <a:t>At jeg får lønn eller dekket mine utgifter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71178086"/>
                  </a:ext>
                </a:extLst>
              </a:tr>
              <a:tr h="723733">
                <a:tc>
                  <a:txBody>
                    <a:bodyPr/>
                    <a:lstStyle/>
                    <a:p>
                      <a:pPr algn="l" fontAlgn="ctr"/>
                      <a:r>
                        <a:rPr lang="nb-NO" sz="2000" b="0" i="0" u="none" strike="noStrike" dirty="0">
                          <a:effectLst/>
                          <a:latin typeface="Calibri" panose="020F0502020204030204" pitchFamily="34" charset="0"/>
                        </a:rPr>
                        <a:t>At jeg har faste avtaler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493531149"/>
                  </a:ext>
                </a:extLst>
              </a:tr>
              <a:tr h="723733">
                <a:tc>
                  <a:txBody>
                    <a:bodyPr/>
                    <a:lstStyle/>
                    <a:p>
                      <a:pPr algn="l" fontAlgn="ctr"/>
                      <a:r>
                        <a:rPr lang="nb-NO" sz="2000" b="0" i="0" u="none" strike="noStrike" dirty="0">
                          <a:effectLst/>
                          <a:latin typeface="Calibri" panose="020F0502020204030204" pitchFamily="34" charset="0"/>
                        </a:rPr>
                        <a:t>At jeg kan bli hentet med transport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914108205"/>
                  </a:ext>
                </a:extLst>
              </a:tr>
              <a:tr h="723733">
                <a:tc>
                  <a:txBody>
                    <a:bodyPr/>
                    <a:lstStyle/>
                    <a:p>
                      <a:pPr algn="l" fontAlgn="ctr"/>
                      <a:r>
                        <a:rPr lang="nb-NO" sz="2000" b="0" i="0" u="none" strike="noStrike" dirty="0">
                          <a:effectLst/>
                          <a:latin typeface="Calibri" panose="020F0502020204030204" pitchFamily="34" charset="0"/>
                        </a:rPr>
                        <a:t>At jeg får fordeler ved å delta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850856046"/>
                  </a:ext>
                </a:extLst>
              </a:tr>
              <a:tr h="723733">
                <a:tc>
                  <a:txBody>
                    <a:bodyPr/>
                    <a:lstStyle/>
                    <a:p>
                      <a:pPr algn="l" fontAlgn="ctr"/>
                      <a:r>
                        <a:rPr lang="nb-NO" sz="2000" b="0" i="0" u="none" strike="noStrike" dirty="0">
                          <a:effectLst/>
                          <a:latin typeface="Calibri" panose="020F0502020204030204" pitchFamily="34" charset="0"/>
                        </a:rPr>
                        <a:t>Annet, noter:</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756788788"/>
                  </a:ext>
                </a:extLst>
              </a:tr>
              <a:tr h="723733">
                <a:tc>
                  <a:txBody>
                    <a:bodyPr/>
                    <a:lstStyle/>
                    <a:p>
                      <a:pPr algn="l" fontAlgn="ctr"/>
                      <a:r>
                        <a:rPr lang="nb-NO" sz="2000" b="0" i="0" u="none" strike="noStrike" dirty="0">
                          <a:effectLst/>
                          <a:latin typeface="Calibri" panose="020F0502020204030204" pitchFamily="34" charset="0"/>
                        </a:rPr>
                        <a:t>Vil ikke engasjere meg mer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22011941"/>
                  </a:ext>
                </a:extLst>
              </a:tr>
              <a:tr h="723733">
                <a:tc>
                  <a:txBody>
                    <a:bodyPr/>
                    <a:lstStyle/>
                    <a:p>
                      <a:pPr algn="l" fontAlgn="ctr"/>
                      <a:r>
                        <a:rPr lang="nb-NO" sz="20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9 %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bl>
          </a:graphicData>
        </a:graphic>
      </p:graphicFrame>
      <p:sp>
        <p:nvSpPr>
          <p:cNvPr id="3" name="Tittel 1">
            <a:extLst>
              <a:ext uri="{FF2B5EF4-FFF2-40B4-BE49-F238E27FC236}">
                <a16:creationId xmlns:a16="http://schemas.microsoft.com/office/drawing/2014/main" id="{1CDF31B6-42C2-083E-9751-923CEE5DA88A}"/>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Menn: </a:t>
            </a:r>
            <a:r>
              <a:rPr lang="nb-NO" sz="2400" dirty="0"/>
              <a:t>n=2114, </a:t>
            </a:r>
            <a:r>
              <a:rPr lang="nb-NO" sz="2400" b="1" dirty="0"/>
              <a:t>Kvinner:</a:t>
            </a:r>
            <a:r>
              <a:rPr lang="nb-NO" sz="2400" dirty="0"/>
              <a:t> n=2728,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159329022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F6BDF-EE72-C5F0-2FC2-741F1DA5795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CFB33A3-8208-64F8-1648-3E9D7B081D7A}"/>
              </a:ext>
            </a:extLst>
          </p:cNvPr>
          <p:cNvSpPr>
            <a:spLocks noGrp="1"/>
          </p:cNvSpPr>
          <p:nvPr>
            <p:ph type="title"/>
          </p:nvPr>
        </p:nvSpPr>
        <p:spPr/>
        <p:txBody>
          <a:bodyPr/>
          <a:lstStyle/>
          <a:p>
            <a:r>
              <a:rPr lang="nb-NO" dirty="0"/>
              <a:t>Hva er/vil være viktig for at du skal engasjere deg i frivillig arbeid?</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72607306-3C91-6436-5399-8218D3646FD3}"/>
              </a:ext>
            </a:extLst>
          </p:cNvPr>
          <p:cNvGraphicFramePr>
            <a:graphicFrameLocks noGrp="1"/>
          </p:cNvGraphicFramePr>
          <p:nvPr>
            <p:ph idx="11"/>
            <p:extLst>
              <p:ext uri="{D42A27DB-BD31-4B8C-83A1-F6EECF244321}">
                <p14:modId xmlns:p14="http://schemas.microsoft.com/office/powerpoint/2010/main" val="1040186875"/>
              </p:ext>
            </p:extLst>
          </p:nvPr>
        </p:nvGraphicFramePr>
        <p:xfrm>
          <a:off x="1847088" y="2293104"/>
          <a:ext cx="21413665" cy="10273138"/>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1520655">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952929">
                <a:tc>
                  <a:txBody>
                    <a:bodyPr/>
                    <a:lstStyle/>
                    <a:p>
                      <a:pPr algn="l" fontAlgn="ctr"/>
                      <a:r>
                        <a:rPr lang="nb-NO" sz="2000" b="0" i="0" u="none" strike="noStrike" dirty="0">
                          <a:effectLst/>
                          <a:latin typeface="Calibri" panose="020F0502020204030204" pitchFamily="34" charset="0"/>
                        </a:rPr>
                        <a:t>At jeg ikke binder meg til noe fast, men kan bidra på enkeltarrangement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740033">
                <a:tc>
                  <a:txBody>
                    <a:bodyPr/>
                    <a:lstStyle/>
                    <a:p>
                      <a:pPr algn="l" fontAlgn="ctr"/>
                      <a:r>
                        <a:rPr lang="nb-NO" sz="2000" b="0" i="0" u="none" strike="noStrike" dirty="0">
                          <a:effectLst/>
                          <a:latin typeface="Calibri" panose="020F0502020204030204" pitchFamily="34" charset="0"/>
                        </a:rPr>
                        <a:t>At jeg kan bidra til noe jeg er interessert/flink i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952929">
                <a:tc>
                  <a:txBody>
                    <a:bodyPr/>
                    <a:lstStyle/>
                    <a:p>
                      <a:pPr algn="l" fontAlgn="ctr"/>
                      <a:r>
                        <a:rPr lang="nb-NO" sz="2000" b="0" i="0" u="none" strike="noStrike" dirty="0">
                          <a:effectLst/>
                          <a:latin typeface="Calibri" panose="020F0502020204030204" pitchFamily="34" charset="0"/>
                        </a:rPr>
                        <a:t>At jeg kan rullere med andre slik at jeg for eksempel kan reise bort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763324">
                <a:tc>
                  <a:txBody>
                    <a:bodyPr/>
                    <a:lstStyle/>
                    <a:p>
                      <a:pPr algn="l" fontAlgn="ctr"/>
                      <a:r>
                        <a:rPr lang="nb-NO" sz="2000" b="0" i="0" u="none" strike="noStrike" dirty="0">
                          <a:effectLst/>
                          <a:latin typeface="Calibri" panose="020F0502020204030204" pitchFamily="34" charset="0"/>
                        </a:rPr>
                        <a:t>At noen inviterer meg med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459076849"/>
                  </a:ext>
                </a:extLst>
              </a:tr>
              <a:tr h="763324">
                <a:tc>
                  <a:txBody>
                    <a:bodyPr/>
                    <a:lstStyle/>
                    <a:p>
                      <a:pPr algn="l" fontAlgn="ctr"/>
                      <a:r>
                        <a:rPr lang="nb-NO" sz="2000" b="0" i="0" u="none" strike="noStrike" dirty="0">
                          <a:effectLst/>
                          <a:latin typeface="Calibri" panose="020F0502020204030204" pitchFamily="34" charset="0"/>
                        </a:rPr>
                        <a:t>At jeg får lønn eller dekket mine utgifter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763324">
                <a:tc>
                  <a:txBody>
                    <a:bodyPr/>
                    <a:lstStyle/>
                    <a:p>
                      <a:pPr algn="l" fontAlgn="ctr"/>
                      <a:r>
                        <a:rPr lang="nb-NO" sz="2000" b="0" i="0" u="none" strike="noStrike" dirty="0">
                          <a:effectLst/>
                          <a:latin typeface="Calibri" panose="020F0502020204030204" pitchFamily="34" charset="0"/>
                        </a:rPr>
                        <a:t>At jeg har faste avtaler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811407753"/>
                  </a:ext>
                </a:extLst>
              </a:tr>
              <a:tr h="763324">
                <a:tc>
                  <a:txBody>
                    <a:bodyPr/>
                    <a:lstStyle/>
                    <a:p>
                      <a:pPr algn="l" fontAlgn="ctr"/>
                      <a:r>
                        <a:rPr lang="nb-NO" sz="2000" b="0" i="0" u="none" strike="noStrike" dirty="0">
                          <a:effectLst/>
                          <a:latin typeface="Calibri" panose="020F0502020204030204" pitchFamily="34" charset="0"/>
                        </a:rPr>
                        <a:t>At jeg kan bli hentet med transport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557018233"/>
                  </a:ext>
                </a:extLst>
              </a:tr>
              <a:tr h="763324">
                <a:tc>
                  <a:txBody>
                    <a:bodyPr/>
                    <a:lstStyle/>
                    <a:p>
                      <a:pPr algn="l" fontAlgn="ctr"/>
                      <a:r>
                        <a:rPr lang="nb-NO" sz="2000" b="0" i="0" u="none" strike="noStrike" dirty="0">
                          <a:effectLst/>
                          <a:latin typeface="Calibri" panose="020F0502020204030204" pitchFamily="34" charset="0"/>
                        </a:rPr>
                        <a:t>At jeg får fordeler ved å delta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001972031"/>
                  </a:ext>
                </a:extLst>
              </a:tr>
              <a:tr h="763324">
                <a:tc>
                  <a:txBody>
                    <a:bodyPr/>
                    <a:lstStyle/>
                    <a:p>
                      <a:pPr algn="l" fontAlgn="ctr"/>
                      <a:r>
                        <a:rPr lang="nb-NO" sz="2000" b="0" i="0" u="none" strike="noStrike" dirty="0">
                          <a:effectLst/>
                          <a:latin typeface="Calibri" panose="020F0502020204030204" pitchFamily="34" charset="0"/>
                        </a:rPr>
                        <a:t>Annet, noter:</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098009683"/>
                  </a:ext>
                </a:extLst>
              </a:tr>
              <a:tr h="763324">
                <a:tc>
                  <a:txBody>
                    <a:bodyPr/>
                    <a:lstStyle/>
                    <a:p>
                      <a:pPr algn="l" fontAlgn="ctr"/>
                      <a:r>
                        <a:rPr lang="nb-NO" sz="2000" b="0" i="0" u="none" strike="noStrike" dirty="0">
                          <a:effectLst/>
                          <a:latin typeface="Calibri" panose="020F0502020204030204" pitchFamily="34" charset="0"/>
                        </a:rPr>
                        <a:t>Vil ikke engasjere meg mer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73673037"/>
                  </a:ext>
                </a:extLst>
              </a:tr>
              <a:tr h="763324">
                <a:tc>
                  <a:txBody>
                    <a:bodyPr/>
                    <a:lstStyle/>
                    <a:p>
                      <a:pPr algn="l" fontAlgn="ctr"/>
                      <a:r>
                        <a:rPr lang="nb-NO" sz="20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bl>
          </a:graphicData>
        </a:graphic>
      </p:graphicFrame>
      <p:sp>
        <p:nvSpPr>
          <p:cNvPr id="3" name="Tittel 1">
            <a:extLst>
              <a:ext uri="{FF2B5EF4-FFF2-40B4-BE49-F238E27FC236}">
                <a16:creationId xmlns:a16="http://schemas.microsoft.com/office/drawing/2014/main" id="{98A28462-42A1-5D1F-B78D-30647AFA71B0}"/>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n=596,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n=1277, </a:t>
            </a:r>
            <a:r>
              <a:rPr lang="nb-NO" sz="2400" b="1" dirty="0"/>
              <a:t>Spjelkavik, Åse, Lerstad:</a:t>
            </a:r>
            <a:r>
              <a:rPr lang="nb-NO" sz="2400" dirty="0"/>
              <a:t> n=1289,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19201485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F7985-DF3F-315B-4713-A60CDCE797C7}"/>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51B60FA-CFA0-2334-E895-CE6B364D3459}"/>
              </a:ext>
            </a:extLst>
          </p:cNvPr>
          <p:cNvSpPr>
            <a:spLocks noGrp="1"/>
          </p:cNvSpPr>
          <p:nvPr>
            <p:ph type="title"/>
          </p:nvPr>
        </p:nvSpPr>
        <p:spPr>
          <a:xfrm>
            <a:off x="1402079" y="431800"/>
            <a:ext cx="21633959" cy="1085716"/>
          </a:xfrm>
        </p:spPr>
        <p:txBody>
          <a:bodyPr/>
          <a:lstStyle/>
          <a:p>
            <a:r>
              <a:rPr lang="nb-NO" dirty="0"/>
              <a:t>Hvordan kan du bruke din erfaring og kunnskap inn i frivillig arbeid?</a:t>
            </a:r>
            <a:endParaRPr lang="nb-NO" sz="3200" dirty="0"/>
          </a:p>
        </p:txBody>
      </p:sp>
      <p:graphicFrame>
        <p:nvGraphicFramePr>
          <p:cNvPr id="8" name="Plassholder for innhold 7">
            <a:extLst>
              <a:ext uri="{FF2B5EF4-FFF2-40B4-BE49-F238E27FC236}">
                <a16:creationId xmlns:a16="http://schemas.microsoft.com/office/drawing/2014/main" id="{A3293F52-D182-5B54-5C82-7C83C6437F41}"/>
              </a:ext>
            </a:extLst>
          </p:cNvPr>
          <p:cNvGraphicFramePr>
            <a:graphicFrameLocks noGrp="1"/>
          </p:cNvGraphicFramePr>
          <p:nvPr>
            <p:ph idx="10"/>
            <p:extLst>
              <p:ext uri="{D42A27DB-BD31-4B8C-83A1-F6EECF244321}">
                <p14:modId xmlns:p14="http://schemas.microsoft.com/office/powerpoint/2010/main" val="3601163696"/>
              </p:ext>
            </p:extLst>
          </p:nvPr>
        </p:nvGraphicFramePr>
        <p:xfrm>
          <a:off x="1401763" y="2640013"/>
          <a:ext cx="20722257" cy="987107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tel 1">
            <a:extLst>
              <a:ext uri="{FF2B5EF4-FFF2-40B4-BE49-F238E27FC236}">
                <a16:creationId xmlns:a16="http://schemas.microsoft.com/office/drawing/2014/main" id="{47F06AD1-8CD8-5911-936F-9E3D831311F1}"/>
              </a:ext>
            </a:extLst>
          </p:cNvPr>
          <p:cNvSpPr txBox="1">
            <a:spLocks/>
          </p:cNvSpPr>
          <p:nvPr/>
        </p:nvSpPr>
        <p:spPr>
          <a:xfrm>
            <a:off x="1375020" y="157481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1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Det er en relativt stor andel (28 %) som er usikre på hvordan en kan bruke sin erfaring og kunnskap i frivillig arbeid. Det som imidlertid flest mener de kan bidra med er henting/</a:t>
            </a:r>
            <a:r>
              <a:rPr lang="nb-NO" sz="3200" dirty="0" err="1"/>
              <a:t>bringing</a:t>
            </a:r>
            <a:r>
              <a:rPr lang="nb-NO" sz="3200" dirty="0"/>
              <a:t> av eldre til dagtilbud/turer eller være med å lede turgruppe. Det er blant de yngre aldersgruppene at flest oppgir ting de kan bidra med. Andelen som svarer Ingenting/ikke aktuelt øker med alder</a:t>
            </a:r>
          </a:p>
        </p:txBody>
      </p:sp>
      <p:sp>
        <p:nvSpPr>
          <p:cNvPr id="4" name="Tittel 1">
            <a:extLst>
              <a:ext uri="{FF2B5EF4-FFF2-40B4-BE49-F238E27FC236}">
                <a16:creationId xmlns:a16="http://schemas.microsoft.com/office/drawing/2014/main" id="{CA696181-78B3-3F4C-A14F-EE67C633ED7B}"/>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a:t>
            </a:r>
            <a:r>
              <a:rPr lang="nb-NO" sz="2400" dirty="0"/>
              <a:t> n=4842 </a:t>
            </a:r>
          </a:p>
        </p:txBody>
      </p:sp>
    </p:spTree>
    <p:extLst>
      <p:ext uri="{BB962C8B-B14F-4D97-AF65-F5344CB8AC3E}">
        <p14:creationId xmlns:p14="http://schemas.microsoft.com/office/powerpoint/2010/main" val="196844425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BF1F9-626E-EE0A-B430-B002E6E095F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164DE60-4302-7FB7-B6B9-624D6E949EF9}"/>
              </a:ext>
            </a:extLst>
          </p:cNvPr>
          <p:cNvSpPr>
            <a:spLocks noGrp="1"/>
          </p:cNvSpPr>
          <p:nvPr>
            <p:ph type="title"/>
          </p:nvPr>
        </p:nvSpPr>
        <p:spPr/>
        <p:txBody>
          <a:bodyPr>
            <a:normAutofit/>
          </a:bodyPr>
          <a:lstStyle/>
          <a:p>
            <a:r>
              <a:rPr lang="nb-NO" dirty="0"/>
              <a:t>Hvordan kan du bruke din erfaring og kunnskap inn i frivillig arbeid?</a:t>
            </a:r>
            <a:br>
              <a:rPr lang="nb-NO" dirty="0"/>
            </a:br>
            <a:r>
              <a:rPr lang="nb-NO" sz="3200" dirty="0"/>
              <a:t>Brutt ned på kjønn og alder</a:t>
            </a:r>
          </a:p>
        </p:txBody>
      </p:sp>
      <p:graphicFrame>
        <p:nvGraphicFramePr>
          <p:cNvPr id="6" name="Plassholder for innhold 2">
            <a:extLst>
              <a:ext uri="{FF2B5EF4-FFF2-40B4-BE49-F238E27FC236}">
                <a16:creationId xmlns:a16="http://schemas.microsoft.com/office/drawing/2014/main" id="{D3520570-3EC1-74C7-7A65-813AD0E57A03}"/>
              </a:ext>
            </a:extLst>
          </p:cNvPr>
          <p:cNvGraphicFramePr>
            <a:graphicFrameLocks noGrp="1"/>
          </p:cNvGraphicFramePr>
          <p:nvPr>
            <p:ph idx="11"/>
            <p:extLst>
              <p:ext uri="{D42A27DB-BD31-4B8C-83A1-F6EECF244321}">
                <p14:modId xmlns:p14="http://schemas.microsoft.com/office/powerpoint/2010/main" val="1085815992"/>
              </p:ext>
            </p:extLst>
          </p:nvPr>
        </p:nvGraphicFramePr>
        <p:xfrm>
          <a:off x="2637382" y="2293104"/>
          <a:ext cx="19849170" cy="10038748"/>
        </p:xfrm>
        <a:graphic>
          <a:graphicData uri="http://schemas.openxmlformats.org/drawingml/2006/table">
            <a:tbl>
              <a:tblPr firstRow="1" firstCol="1" bandRow="1"/>
              <a:tblGrid>
                <a:gridCol w="3871041">
                  <a:extLst>
                    <a:ext uri="{9D8B030D-6E8A-4147-A177-3AD203B41FA5}">
                      <a16:colId xmlns:a16="http://schemas.microsoft.com/office/drawing/2014/main" val="1626734724"/>
                    </a:ext>
                  </a:extLst>
                </a:gridCol>
                <a:gridCol w="2451659">
                  <a:extLst>
                    <a:ext uri="{9D8B030D-6E8A-4147-A177-3AD203B41FA5}">
                      <a16:colId xmlns:a16="http://schemas.microsoft.com/office/drawing/2014/main" val="89735424"/>
                    </a:ext>
                  </a:extLst>
                </a:gridCol>
                <a:gridCol w="2408648">
                  <a:extLst>
                    <a:ext uri="{9D8B030D-6E8A-4147-A177-3AD203B41FA5}">
                      <a16:colId xmlns:a16="http://schemas.microsoft.com/office/drawing/2014/main" val="1492298688"/>
                    </a:ext>
                  </a:extLst>
                </a:gridCol>
                <a:gridCol w="2861240">
                  <a:extLst>
                    <a:ext uri="{9D8B030D-6E8A-4147-A177-3AD203B41FA5}">
                      <a16:colId xmlns:a16="http://schemas.microsoft.com/office/drawing/2014/main" val="481062918"/>
                    </a:ext>
                  </a:extLst>
                </a:gridCol>
                <a:gridCol w="2735326">
                  <a:extLst>
                    <a:ext uri="{9D8B030D-6E8A-4147-A177-3AD203B41FA5}">
                      <a16:colId xmlns:a16="http://schemas.microsoft.com/office/drawing/2014/main" val="1570667135"/>
                    </a:ext>
                  </a:extLst>
                </a:gridCol>
                <a:gridCol w="2927406">
                  <a:extLst>
                    <a:ext uri="{9D8B030D-6E8A-4147-A177-3AD203B41FA5}">
                      <a16:colId xmlns:a16="http://schemas.microsoft.com/office/drawing/2014/main" val="2764790534"/>
                    </a:ext>
                  </a:extLst>
                </a:gridCol>
                <a:gridCol w="2593850">
                  <a:extLst>
                    <a:ext uri="{9D8B030D-6E8A-4147-A177-3AD203B41FA5}">
                      <a16:colId xmlns:a16="http://schemas.microsoft.com/office/drawing/2014/main" val="150026983"/>
                    </a:ext>
                  </a:extLst>
                </a:gridCol>
              </a:tblGrid>
              <a:tr h="930217">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885359">
                <a:tc>
                  <a:txBody>
                    <a:bodyPr/>
                    <a:lstStyle/>
                    <a:p>
                      <a:pPr algn="l" fontAlgn="ctr"/>
                      <a:r>
                        <a:rPr lang="nb-NO" sz="2000" b="0" i="0" u="none" strike="noStrike" dirty="0">
                          <a:effectLst/>
                          <a:latin typeface="Calibri" panose="020F0502020204030204" pitchFamily="34" charset="0"/>
                        </a:rPr>
                        <a:t>Hente og bringe eldre til dagtilbud/turer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602055">
                <a:tc>
                  <a:txBody>
                    <a:bodyPr/>
                    <a:lstStyle/>
                    <a:p>
                      <a:pPr algn="l" fontAlgn="ctr"/>
                      <a:r>
                        <a:rPr lang="nb-NO" sz="2000" b="0" i="0" u="none" strike="noStrike" dirty="0">
                          <a:effectLst/>
                          <a:latin typeface="Calibri" panose="020F0502020204030204" pitchFamily="34" charset="0"/>
                        </a:rPr>
                        <a:t>Være med og lede turgruppe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043668804"/>
                  </a:ext>
                </a:extLst>
              </a:tr>
              <a:tr h="602055">
                <a:tc>
                  <a:txBody>
                    <a:bodyPr/>
                    <a:lstStyle/>
                    <a:p>
                      <a:pPr algn="l" fontAlgn="ctr"/>
                      <a:r>
                        <a:rPr lang="nn-NO" sz="2000" b="0" i="0" u="none" strike="noStrike" dirty="0">
                          <a:effectLst/>
                          <a:latin typeface="Calibri" panose="020F0502020204030204" pitchFamily="34" charset="0"/>
                        </a:rPr>
                        <a:t>Som vert ved kulturelle/</a:t>
                      </a:r>
                      <a:r>
                        <a:rPr lang="nn-NO" sz="2000" b="0" i="0" u="none" strike="noStrike" dirty="0" err="1">
                          <a:effectLst/>
                          <a:latin typeface="Calibri" panose="020F0502020204030204" pitchFamily="34" charset="0"/>
                        </a:rPr>
                        <a:t>sportslige</a:t>
                      </a:r>
                      <a:r>
                        <a:rPr lang="nn-NO" sz="2000" b="0" i="0" u="none" strike="noStrike" dirty="0">
                          <a:effectLst/>
                          <a:latin typeface="Calibri" panose="020F0502020204030204" pitchFamily="34" charset="0"/>
                        </a:rPr>
                        <a:t> arrangement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602055">
                <a:tc>
                  <a:txBody>
                    <a:bodyPr/>
                    <a:lstStyle/>
                    <a:p>
                      <a:pPr algn="l" fontAlgn="ctr"/>
                      <a:r>
                        <a:rPr lang="nb-NO" sz="2000" b="0" i="0" u="none" strike="noStrike" dirty="0">
                          <a:effectLst/>
                          <a:latin typeface="Calibri" panose="020F0502020204030204" pitchFamily="34" charset="0"/>
                        </a:rPr>
                        <a:t>Fritidskontakt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605752">
                <a:tc>
                  <a:txBody>
                    <a:bodyPr/>
                    <a:lstStyle/>
                    <a:p>
                      <a:pPr algn="l" fontAlgn="ctr"/>
                      <a:r>
                        <a:rPr lang="nb-NO" sz="2000" b="0" i="0" u="none" strike="noStrike" dirty="0">
                          <a:effectLst/>
                          <a:latin typeface="Calibri" panose="020F0502020204030204" pitchFamily="34" charset="0"/>
                        </a:rPr>
                        <a:t>Hjelpe eldre å få økt digital kompetanse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71178086"/>
                  </a:ext>
                </a:extLst>
              </a:tr>
              <a:tr h="605752">
                <a:tc>
                  <a:txBody>
                    <a:bodyPr/>
                    <a:lstStyle/>
                    <a:p>
                      <a:pPr algn="l" fontAlgn="ctr"/>
                      <a:r>
                        <a:rPr lang="nb-NO" sz="2000" b="0" i="0" u="none" strike="noStrike" dirty="0">
                          <a:effectLst/>
                          <a:latin typeface="Calibri" panose="020F0502020204030204" pitchFamily="34" charset="0"/>
                        </a:rPr>
                        <a:t>Støtte for en ungdom/yngre voksen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493531149"/>
                  </a:ext>
                </a:extLst>
              </a:tr>
              <a:tr h="605752">
                <a:tc>
                  <a:txBody>
                    <a:bodyPr/>
                    <a:lstStyle/>
                    <a:p>
                      <a:pPr algn="l" fontAlgn="ctr"/>
                      <a:r>
                        <a:rPr lang="nn-NO" sz="2000" b="0" i="0" u="none" strike="noStrike" dirty="0">
                          <a:effectLst/>
                          <a:latin typeface="Calibri" panose="020F0502020204030204" pitchFamily="34" charset="0"/>
                        </a:rPr>
                        <a:t>Språktrening/integrering av nye landsmenn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833727384"/>
                  </a:ext>
                </a:extLst>
              </a:tr>
              <a:tr h="605752">
                <a:tc>
                  <a:txBody>
                    <a:bodyPr/>
                    <a:lstStyle/>
                    <a:p>
                      <a:pPr algn="l" fontAlgn="ctr"/>
                      <a:r>
                        <a:rPr lang="nb-NO" sz="2000" b="0" i="0" u="none" strike="noStrike" dirty="0">
                          <a:effectLst/>
                          <a:latin typeface="Calibri" panose="020F0502020204030204" pitchFamily="34" charset="0"/>
                        </a:rPr>
                        <a:t>Som ressurs i skoler/barnehager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392722964"/>
                  </a:ext>
                </a:extLst>
              </a:tr>
              <a:tr h="605752">
                <a:tc>
                  <a:txBody>
                    <a:bodyPr/>
                    <a:lstStyle/>
                    <a:p>
                      <a:pPr algn="l" fontAlgn="ctr"/>
                      <a:r>
                        <a:rPr lang="nb-NO" sz="2000" b="0" i="0" u="none" strike="noStrike" dirty="0">
                          <a:effectLst/>
                          <a:latin typeface="Calibri" panose="020F0502020204030204" pitchFamily="34" charset="0"/>
                        </a:rPr>
                        <a:t>Leksehjelp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697777080"/>
                  </a:ext>
                </a:extLst>
              </a:tr>
              <a:tr h="605752">
                <a:tc>
                  <a:txBody>
                    <a:bodyPr/>
                    <a:lstStyle/>
                    <a:p>
                      <a:pPr algn="l" fontAlgn="ctr"/>
                      <a:r>
                        <a:rPr lang="nb-NO" sz="2000" b="0" i="0" u="none" strike="noStrike" dirty="0">
                          <a:effectLst/>
                          <a:latin typeface="Calibri" panose="020F0502020204030204" pitchFamily="34" charset="0"/>
                        </a:rPr>
                        <a:t>Drive sosial samlingsplass i nærheten der jeg bor (samfunnshus, bruktbutikk, ...)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914108205"/>
                  </a:ext>
                </a:extLst>
              </a:tr>
              <a:tr h="605752">
                <a:tc>
                  <a:txBody>
                    <a:bodyPr/>
                    <a:lstStyle/>
                    <a:p>
                      <a:pPr algn="l" fontAlgn="ctr"/>
                      <a:r>
                        <a:rPr lang="nb-NO" sz="2000" b="0" i="0" u="none" strike="noStrike" dirty="0">
                          <a:effectLst/>
                          <a:latin typeface="Calibri" panose="020F0502020204030204" pitchFamily="34" charset="0"/>
                        </a:rPr>
                        <a:t>Selv bidra med kulturelle aktiviteter/underholdning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850856046"/>
                  </a:ext>
                </a:extLst>
              </a:tr>
              <a:tr h="605752">
                <a:tc>
                  <a:txBody>
                    <a:bodyPr/>
                    <a:lstStyle/>
                    <a:p>
                      <a:pPr algn="l" fontAlgn="ctr"/>
                      <a:r>
                        <a:rPr lang="nb-NO" sz="2000" b="0" i="0" u="none" strike="noStrike">
                          <a:effectLst/>
                          <a:latin typeface="Calibri" panose="020F0502020204030204" pitchFamily="34" charset="0"/>
                        </a:rPr>
                        <a:t>Annet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756788788"/>
                  </a:ext>
                </a:extLst>
              </a:tr>
              <a:tr h="605752">
                <a:tc>
                  <a:txBody>
                    <a:bodyPr/>
                    <a:lstStyle/>
                    <a:p>
                      <a:pPr algn="l" fontAlgn="ctr"/>
                      <a:r>
                        <a:rPr lang="nb-NO" sz="2000" b="0" i="0" u="none" strike="noStrike" dirty="0">
                          <a:effectLst/>
                          <a:latin typeface="Calibri" panose="020F0502020204030204" pitchFamily="34" charset="0"/>
                        </a:rPr>
                        <a:t>Ingenting / Ikke aktuelt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22011941"/>
                  </a:ext>
                </a:extLst>
              </a:tr>
              <a:tr h="605752">
                <a:tc>
                  <a:txBody>
                    <a:bodyPr/>
                    <a:lstStyle/>
                    <a:p>
                      <a:pPr algn="l" fontAlgn="ctr"/>
                      <a:r>
                        <a:rPr lang="nb-NO" sz="20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bl>
          </a:graphicData>
        </a:graphic>
      </p:graphicFrame>
      <p:sp>
        <p:nvSpPr>
          <p:cNvPr id="12" name="Tittel 1">
            <a:extLst>
              <a:ext uri="{FF2B5EF4-FFF2-40B4-BE49-F238E27FC236}">
                <a16:creationId xmlns:a16="http://schemas.microsoft.com/office/drawing/2014/main" id="{36A06A24-4980-ABC8-42E6-BE6DE084E312}"/>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Menn: </a:t>
            </a:r>
            <a:r>
              <a:rPr lang="nb-NO" sz="2400" dirty="0"/>
              <a:t>n=2114, </a:t>
            </a:r>
            <a:r>
              <a:rPr lang="nb-NO" sz="2400" b="1" dirty="0"/>
              <a:t>Kvinner:</a:t>
            </a:r>
            <a:r>
              <a:rPr lang="nb-NO" sz="2400" dirty="0"/>
              <a:t> n=2728,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157811686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BE0B-5D66-84AC-B6FC-41A4C44E8872}"/>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6AEE68F-E3CF-3888-D573-10E6A27DB07D}"/>
              </a:ext>
            </a:extLst>
          </p:cNvPr>
          <p:cNvSpPr>
            <a:spLocks noGrp="1"/>
          </p:cNvSpPr>
          <p:nvPr>
            <p:ph type="title"/>
          </p:nvPr>
        </p:nvSpPr>
        <p:spPr/>
        <p:txBody>
          <a:bodyPr/>
          <a:lstStyle/>
          <a:p>
            <a:r>
              <a:rPr lang="nb-NO" dirty="0"/>
              <a:t>Hvordan kan du bruke din erfaring og kunnskap inn i frivillig arbeid?</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27B4DE05-F6F7-4CBE-7652-3E855F0557AB}"/>
              </a:ext>
            </a:extLst>
          </p:cNvPr>
          <p:cNvGraphicFramePr>
            <a:graphicFrameLocks noGrp="1"/>
          </p:cNvGraphicFramePr>
          <p:nvPr>
            <p:ph idx="11"/>
            <p:extLst>
              <p:ext uri="{D42A27DB-BD31-4B8C-83A1-F6EECF244321}">
                <p14:modId xmlns:p14="http://schemas.microsoft.com/office/powerpoint/2010/main" val="2698310419"/>
              </p:ext>
            </p:extLst>
          </p:nvPr>
        </p:nvGraphicFramePr>
        <p:xfrm>
          <a:off x="1847088" y="2293105"/>
          <a:ext cx="21413665" cy="10568194"/>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1110077">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829987">
                <a:tc>
                  <a:txBody>
                    <a:bodyPr/>
                    <a:lstStyle/>
                    <a:p>
                      <a:pPr algn="l" fontAlgn="ctr"/>
                      <a:r>
                        <a:rPr lang="nb-NO" sz="2000" b="0" i="0" u="none" strike="noStrike" dirty="0">
                          <a:effectLst/>
                          <a:latin typeface="Calibri" panose="020F0502020204030204" pitchFamily="34" charset="0"/>
                        </a:rPr>
                        <a:t>Hente og bringe eldre til dagtilbud/turer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564978">
                <a:tc>
                  <a:txBody>
                    <a:bodyPr/>
                    <a:lstStyle/>
                    <a:p>
                      <a:pPr algn="l" fontAlgn="ctr"/>
                      <a:r>
                        <a:rPr lang="nb-NO" sz="2000" b="0" i="0" u="none" strike="noStrike" dirty="0">
                          <a:effectLst/>
                          <a:latin typeface="Calibri" panose="020F0502020204030204" pitchFamily="34" charset="0"/>
                        </a:rPr>
                        <a:t>Være med og lede turgruppe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844555">
                <a:tc>
                  <a:txBody>
                    <a:bodyPr/>
                    <a:lstStyle/>
                    <a:p>
                      <a:pPr algn="l" fontAlgn="ctr"/>
                      <a:r>
                        <a:rPr lang="nn-NO" sz="2000" b="0" i="0" u="none" strike="noStrike" dirty="0">
                          <a:effectLst/>
                          <a:latin typeface="Calibri" panose="020F0502020204030204" pitchFamily="34" charset="0"/>
                        </a:rPr>
                        <a:t>Som vert ved kulturelle/</a:t>
                      </a:r>
                      <a:r>
                        <a:rPr lang="nn-NO" sz="2000" b="0" i="0" u="none" strike="noStrike" dirty="0" err="1">
                          <a:effectLst/>
                          <a:latin typeface="Calibri" panose="020F0502020204030204" pitchFamily="34" charset="0"/>
                        </a:rPr>
                        <a:t>sportslige</a:t>
                      </a:r>
                      <a:r>
                        <a:rPr lang="nn-NO" sz="2000" b="0" i="0" u="none" strike="noStrike" dirty="0">
                          <a:effectLst/>
                          <a:latin typeface="Calibri" panose="020F0502020204030204" pitchFamily="34" charset="0"/>
                        </a:rPr>
                        <a:t> arrangement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557226">
                <a:tc>
                  <a:txBody>
                    <a:bodyPr/>
                    <a:lstStyle/>
                    <a:p>
                      <a:pPr algn="l" fontAlgn="ctr"/>
                      <a:r>
                        <a:rPr lang="nb-NO" sz="2000" b="0" i="0" u="none" strike="noStrike" dirty="0">
                          <a:effectLst/>
                          <a:latin typeface="Calibri" panose="020F0502020204030204" pitchFamily="34" charset="0"/>
                        </a:rPr>
                        <a:t>Fritidskontakt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459076849"/>
                  </a:ext>
                </a:extLst>
              </a:tr>
              <a:tr h="564978">
                <a:tc>
                  <a:txBody>
                    <a:bodyPr/>
                    <a:lstStyle/>
                    <a:p>
                      <a:pPr algn="l" fontAlgn="ctr"/>
                      <a:r>
                        <a:rPr lang="nb-NO" sz="2000" b="0" i="0" u="none" strike="noStrike" dirty="0">
                          <a:effectLst/>
                          <a:latin typeface="Calibri" panose="020F0502020204030204" pitchFamily="34" charset="0"/>
                        </a:rPr>
                        <a:t>Hjelpe eldre å få økt digital kompetanse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564978">
                <a:tc>
                  <a:txBody>
                    <a:bodyPr/>
                    <a:lstStyle/>
                    <a:p>
                      <a:pPr algn="l" fontAlgn="ctr"/>
                      <a:r>
                        <a:rPr lang="nb-NO" sz="2000" b="0" i="0" u="none" strike="noStrike">
                          <a:effectLst/>
                          <a:latin typeface="Calibri" panose="020F0502020204030204" pitchFamily="34" charset="0"/>
                        </a:rPr>
                        <a:t>Støtte for en ungdom/yngre voksen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09968898"/>
                  </a:ext>
                </a:extLst>
              </a:tr>
              <a:tr h="564978">
                <a:tc>
                  <a:txBody>
                    <a:bodyPr/>
                    <a:lstStyle/>
                    <a:p>
                      <a:pPr algn="l" fontAlgn="ctr"/>
                      <a:r>
                        <a:rPr lang="nn-NO" sz="2000" b="0" i="0" u="none" strike="noStrike" dirty="0">
                          <a:effectLst/>
                          <a:latin typeface="Calibri" panose="020F0502020204030204" pitchFamily="34" charset="0"/>
                        </a:rPr>
                        <a:t>Språktrening/integrering av nye landsmenn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161889532"/>
                  </a:ext>
                </a:extLst>
              </a:tr>
              <a:tr h="564978">
                <a:tc>
                  <a:txBody>
                    <a:bodyPr/>
                    <a:lstStyle/>
                    <a:p>
                      <a:pPr algn="l" fontAlgn="ctr"/>
                      <a:r>
                        <a:rPr lang="nb-NO" sz="2000" b="0" i="0" u="none" strike="noStrike" dirty="0">
                          <a:effectLst/>
                          <a:latin typeface="Calibri" panose="020F0502020204030204" pitchFamily="34" charset="0"/>
                        </a:rPr>
                        <a:t>Som ressurs i skoler/barnehager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321149808"/>
                  </a:ext>
                </a:extLst>
              </a:tr>
              <a:tr h="557226">
                <a:tc>
                  <a:txBody>
                    <a:bodyPr/>
                    <a:lstStyle/>
                    <a:p>
                      <a:pPr algn="l" fontAlgn="ctr"/>
                      <a:r>
                        <a:rPr lang="nb-NO" sz="2000" b="0" i="0" u="none" strike="noStrike" dirty="0">
                          <a:effectLst/>
                          <a:latin typeface="Calibri" panose="020F0502020204030204" pitchFamily="34" charset="0"/>
                        </a:rPr>
                        <a:t>Leksehjelp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811407753"/>
                  </a:ext>
                </a:extLst>
              </a:tr>
              <a:tr h="1124131">
                <a:tc>
                  <a:txBody>
                    <a:bodyPr/>
                    <a:lstStyle/>
                    <a:p>
                      <a:pPr algn="l" fontAlgn="ctr"/>
                      <a:r>
                        <a:rPr lang="nb-NO" sz="2000" b="0" i="0" u="none" strike="noStrike" dirty="0">
                          <a:effectLst/>
                          <a:latin typeface="Calibri" panose="020F0502020204030204" pitchFamily="34" charset="0"/>
                        </a:rPr>
                        <a:t>Drive sosial samlingsplass i nærheten der jeg bor (samfunnshus, bruktbutikk, ...)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557018233"/>
                  </a:ext>
                </a:extLst>
              </a:tr>
              <a:tr h="564978">
                <a:tc>
                  <a:txBody>
                    <a:bodyPr/>
                    <a:lstStyle/>
                    <a:p>
                      <a:pPr algn="l" fontAlgn="ctr"/>
                      <a:r>
                        <a:rPr lang="nb-NO" sz="2000" b="0" i="0" u="none" strike="noStrike" dirty="0">
                          <a:effectLst/>
                          <a:latin typeface="Calibri" panose="020F0502020204030204" pitchFamily="34" charset="0"/>
                        </a:rPr>
                        <a:t>Selv bidra med kulturelle aktiviteter/underholdning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001972031"/>
                  </a:ext>
                </a:extLst>
              </a:tr>
              <a:tr h="557226">
                <a:tc>
                  <a:txBody>
                    <a:bodyPr/>
                    <a:lstStyle/>
                    <a:p>
                      <a:pPr algn="l" fontAlgn="ctr"/>
                      <a:r>
                        <a:rPr lang="nb-NO" sz="2000" b="0" i="0" u="none" strike="noStrike" dirty="0">
                          <a:effectLst/>
                          <a:latin typeface="Calibri" panose="020F0502020204030204" pitchFamily="34" charset="0"/>
                        </a:rPr>
                        <a:t>Annet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098009683"/>
                  </a:ext>
                </a:extLst>
              </a:tr>
              <a:tr h="557226">
                <a:tc>
                  <a:txBody>
                    <a:bodyPr/>
                    <a:lstStyle/>
                    <a:p>
                      <a:pPr algn="l" fontAlgn="ctr"/>
                      <a:r>
                        <a:rPr lang="nb-NO" sz="2000" b="0" i="0" u="none" strike="noStrike" dirty="0">
                          <a:effectLst/>
                          <a:latin typeface="Calibri" panose="020F0502020204030204" pitchFamily="34" charset="0"/>
                        </a:rPr>
                        <a:t>Ingenting / Ikke aktuelt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73673037"/>
                  </a:ext>
                </a:extLst>
              </a:tr>
              <a:tr h="557226">
                <a:tc>
                  <a:txBody>
                    <a:bodyPr/>
                    <a:lstStyle/>
                    <a:p>
                      <a:pPr algn="l" fontAlgn="ctr"/>
                      <a:r>
                        <a:rPr lang="nb-NO" sz="20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bl>
          </a:graphicData>
        </a:graphic>
      </p:graphicFrame>
    </p:spTree>
    <p:extLst>
      <p:ext uri="{BB962C8B-B14F-4D97-AF65-F5344CB8AC3E}">
        <p14:creationId xmlns:p14="http://schemas.microsoft.com/office/powerpoint/2010/main" val="97247574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17FA3-C2DD-379E-585C-48A6C0D57C33}"/>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ABC83D14-4D3B-F8D0-6BE2-FDD1D1C7D6BB}"/>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A84B45EB-E31B-3CF2-CEE0-DB77E459E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1C4DE713-B2B4-7F1B-46A7-3F34465AE738}"/>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CA94CFCC-556A-C7E9-2B8D-9AF1085B6BD1}"/>
              </a:ext>
            </a:extLst>
          </p:cNvPr>
          <p:cNvSpPr>
            <a:spLocks noGrp="1"/>
          </p:cNvSpPr>
          <p:nvPr>
            <p:ph type="body" sz="quarter" idx="10"/>
          </p:nvPr>
        </p:nvSpPr>
        <p:spPr/>
        <p:txBody>
          <a:bodyPr/>
          <a:lstStyle/>
          <a:p>
            <a:r>
              <a:rPr lang="nb-NO" dirty="0"/>
              <a:t>Resultater: Sosialt nettverk</a:t>
            </a:r>
          </a:p>
        </p:txBody>
      </p:sp>
    </p:spTree>
    <p:extLst>
      <p:ext uri="{BB962C8B-B14F-4D97-AF65-F5344CB8AC3E}">
        <p14:creationId xmlns:p14="http://schemas.microsoft.com/office/powerpoint/2010/main" val="265901614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96687-54A7-E9EF-F143-0FFACC5A969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0FB4D62-2192-217E-8C0E-5FE00A100C94}"/>
              </a:ext>
            </a:extLst>
          </p:cNvPr>
          <p:cNvSpPr>
            <a:spLocks noGrp="1"/>
          </p:cNvSpPr>
          <p:nvPr>
            <p:ph type="title"/>
          </p:nvPr>
        </p:nvSpPr>
        <p:spPr>
          <a:xfrm>
            <a:off x="1402079" y="431799"/>
            <a:ext cx="21633959" cy="1455367"/>
          </a:xfrm>
        </p:spPr>
        <p:txBody>
          <a:bodyPr/>
          <a:lstStyle/>
          <a:p>
            <a:r>
              <a:rPr lang="nb-NO" dirty="0"/>
              <a:t>Hvor mange dager i løpet av en uke er du sosial med venner eller familie utenfor din egen husstand? </a:t>
            </a:r>
          </a:p>
        </p:txBody>
      </p:sp>
      <p:graphicFrame>
        <p:nvGraphicFramePr>
          <p:cNvPr id="8" name="Plassholder for innhold 7">
            <a:extLst>
              <a:ext uri="{FF2B5EF4-FFF2-40B4-BE49-F238E27FC236}">
                <a16:creationId xmlns:a16="http://schemas.microsoft.com/office/drawing/2014/main" id="{81568DCB-FB30-5628-0121-3FC6E4660256}"/>
              </a:ext>
            </a:extLst>
          </p:cNvPr>
          <p:cNvGraphicFramePr>
            <a:graphicFrameLocks noGrp="1"/>
          </p:cNvGraphicFramePr>
          <p:nvPr>
            <p:ph idx="10"/>
            <p:extLst>
              <p:ext uri="{D42A27DB-BD31-4B8C-83A1-F6EECF244321}">
                <p14:modId xmlns:p14="http://schemas.microsoft.com/office/powerpoint/2010/main" val="4249250422"/>
              </p:ext>
            </p:extLst>
          </p:nvPr>
        </p:nvGraphicFramePr>
        <p:xfrm>
          <a:off x="1401763" y="2976664"/>
          <a:ext cx="10448925" cy="9534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Plassholder for innhold 2">
            <a:extLst>
              <a:ext uri="{FF2B5EF4-FFF2-40B4-BE49-F238E27FC236}">
                <a16:creationId xmlns:a16="http://schemas.microsoft.com/office/drawing/2014/main" id="{CD750887-394C-90BF-44DF-8C7B530B5BB2}"/>
              </a:ext>
            </a:extLst>
          </p:cNvPr>
          <p:cNvGraphicFramePr>
            <a:graphicFrameLocks/>
          </p:cNvGraphicFramePr>
          <p:nvPr>
            <p:extLst>
              <p:ext uri="{D42A27DB-BD31-4B8C-83A1-F6EECF244321}">
                <p14:modId xmlns:p14="http://schemas.microsoft.com/office/powerpoint/2010/main" val="4119658262"/>
              </p:ext>
            </p:extLst>
          </p:nvPr>
        </p:nvGraphicFramePr>
        <p:xfrm>
          <a:off x="11850688" y="3307403"/>
          <a:ext cx="11464926" cy="8588835"/>
        </p:xfrm>
        <a:graphic>
          <a:graphicData uri="http://schemas.openxmlformats.org/drawingml/2006/table">
            <a:tbl>
              <a:tblPr firstRow="1" firstCol="1" bandRow="1"/>
              <a:tblGrid>
                <a:gridCol w="2422873">
                  <a:extLst>
                    <a:ext uri="{9D8B030D-6E8A-4147-A177-3AD203B41FA5}">
                      <a16:colId xmlns:a16="http://schemas.microsoft.com/office/drawing/2014/main" val="1626734724"/>
                    </a:ext>
                  </a:extLst>
                </a:gridCol>
                <a:gridCol w="1293541">
                  <a:extLst>
                    <a:ext uri="{9D8B030D-6E8A-4147-A177-3AD203B41FA5}">
                      <a16:colId xmlns:a16="http://schemas.microsoft.com/office/drawing/2014/main" val="2465435183"/>
                    </a:ext>
                  </a:extLst>
                </a:gridCol>
                <a:gridCol w="1343799">
                  <a:extLst>
                    <a:ext uri="{9D8B030D-6E8A-4147-A177-3AD203B41FA5}">
                      <a16:colId xmlns:a16="http://schemas.microsoft.com/office/drawing/2014/main" val="2900840986"/>
                    </a:ext>
                  </a:extLst>
                </a:gridCol>
                <a:gridCol w="1661976">
                  <a:extLst>
                    <a:ext uri="{9D8B030D-6E8A-4147-A177-3AD203B41FA5}">
                      <a16:colId xmlns:a16="http://schemas.microsoft.com/office/drawing/2014/main" val="481062918"/>
                    </a:ext>
                  </a:extLst>
                </a:gridCol>
                <a:gridCol w="1631358">
                  <a:extLst>
                    <a:ext uri="{9D8B030D-6E8A-4147-A177-3AD203B41FA5}">
                      <a16:colId xmlns:a16="http://schemas.microsoft.com/office/drawing/2014/main" val="1570667135"/>
                    </a:ext>
                  </a:extLst>
                </a:gridCol>
                <a:gridCol w="1621423">
                  <a:extLst>
                    <a:ext uri="{9D8B030D-6E8A-4147-A177-3AD203B41FA5}">
                      <a16:colId xmlns:a16="http://schemas.microsoft.com/office/drawing/2014/main" val="2764790534"/>
                    </a:ext>
                  </a:extLst>
                </a:gridCol>
                <a:gridCol w="1489956">
                  <a:extLst>
                    <a:ext uri="{9D8B030D-6E8A-4147-A177-3AD203B41FA5}">
                      <a16:colId xmlns:a16="http://schemas.microsoft.com/office/drawing/2014/main" val="150026983"/>
                    </a:ext>
                  </a:extLst>
                </a:gridCol>
              </a:tblGrid>
              <a:tr h="2330651">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134219">
                <a:tc>
                  <a:txBody>
                    <a:bodyPr/>
                    <a:lstStyle/>
                    <a:p>
                      <a:pPr algn="l" fontAlgn="ctr"/>
                      <a:r>
                        <a:rPr lang="nb-NO" sz="2400" b="0" i="0" u="none" strike="noStrike" dirty="0">
                          <a:solidFill>
                            <a:srgbClr val="000000"/>
                          </a:solidFill>
                          <a:effectLst/>
                          <a:latin typeface="Calibri" panose="020F0502020204030204" pitchFamily="34" charset="0"/>
                        </a:rPr>
                        <a:t>Fire dager i uka eller mer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134219">
                <a:tc>
                  <a:txBody>
                    <a:bodyPr/>
                    <a:lstStyle/>
                    <a:p>
                      <a:pPr algn="l" fontAlgn="ctr"/>
                      <a:r>
                        <a:rPr lang="nb-NO" sz="2400" b="0" i="0" u="none" strike="noStrike" dirty="0">
                          <a:solidFill>
                            <a:srgbClr val="000000"/>
                          </a:solidFill>
                          <a:effectLst/>
                          <a:latin typeface="Calibri" panose="020F0502020204030204" pitchFamily="34" charset="0"/>
                        </a:rPr>
                        <a:t>Tre dager i uka eller mindre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48 %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156729">
                <a:tc>
                  <a:txBody>
                    <a:bodyPr/>
                    <a:lstStyle/>
                    <a:p>
                      <a:pPr algn="l" fontAlgn="ctr"/>
                      <a:r>
                        <a:rPr lang="nb-NO" sz="2400" b="0" i="0" u="none" strike="noStrike" dirty="0">
                          <a:solidFill>
                            <a:srgbClr val="000000"/>
                          </a:solidFill>
                          <a:effectLst/>
                          <a:latin typeface="Calibri" panose="020F0502020204030204" pitchFamily="34" charset="0"/>
                        </a:rPr>
                        <a:t>Mindre enn én dag i uka, men 1-3 dager i måneden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342856">
                <a:tc>
                  <a:txBody>
                    <a:bodyPr/>
                    <a:lstStyle/>
                    <a:p>
                      <a:pPr algn="l" fontAlgn="ctr"/>
                      <a:r>
                        <a:rPr lang="nb-NO" sz="2400" b="0" i="0" u="none" strike="noStrike" dirty="0">
                          <a:solidFill>
                            <a:srgbClr val="000000"/>
                          </a:solidFill>
                          <a:effectLst/>
                          <a:latin typeface="Calibri" panose="020F0502020204030204" pitchFamily="34" charset="0"/>
                        </a:rPr>
                        <a:t>Sjeldnere enn én dag i måneden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767607562"/>
                  </a:ext>
                </a:extLst>
              </a:tr>
              <a:tr h="761276">
                <a:tc>
                  <a:txBody>
                    <a:bodyPr/>
                    <a:lstStyle/>
                    <a:p>
                      <a:pPr algn="l" fontAlgn="ctr"/>
                      <a:r>
                        <a:rPr lang="nb-NO" sz="2400" b="0" i="0" u="none" strike="noStrike" dirty="0">
                          <a:solidFill>
                            <a:srgbClr val="000000"/>
                          </a:solidFill>
                          <a:effectLst/>
                          <a:latin typeface="Calibri" panose="020F0502020204030204" pitchFamily="34" charset="0"/>
                        </a:rPr>
                        <a:t>Aldri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728885">
                <a:tc>
                  <a:txBody>
                    <a:bodyPr/>
                    <a:lstStyle/>
                    <a:p>
                      <a:pPr algn="l" fontAlgn="ctr"/>
                      <a:r>
                        <a:rPr lang="nb-NO" sz="2400" b="0" i="0" u="none" strike="noStrike" dirty="0">
                          <a:solidFill>
                            <a:srgbClr val="000000"/>
                          </a:solidFill>
                          <a:effectLst/>
                          <a:latin typeface="Calibri" panose="020F0502020204030204" pitchFamily="34" charset="0"/>
                        </a:rPr>
                        <a:t>Vet ikke </a:t>
                      </a:r>
                    </a:p>
                  </a:txBody>
                  <a:tcPr marL="9525" marR="9525" marT="9525"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547494"/>
                  </a:ext>
                </a:extLst>
              </a:tr>
            </a:tbl>
          </a:graphicData>
        </a:graphic>
      </p:graphicFrame>
      <p:sp>
        <p:nvSpPr>
          <p:cNvPr id="3" name="Tittel 1">
            <a:extLst>
              <a:ext uri="{FF2B5EF4-FFF2-40B4-BE49-F238E27FC236}">
                <a16:creationId xmlns:a16="http://schemas.microsoft.com/office/drawing/2014/main" id="{BC362A97-824B-176C-01DF-912056D0646F}"/>
              </a:ext>
            </a:extLst>
          </p:cNvPr>
          <p:cNvSpPr txBox="1">
            <a:spLocks/>
          </p:cNvSpPr>
          <p:nvPr/>
        </p:nvSpPr>
        <p:spPr>
          <a:xfrm>
            <a:off x="1375020" y="188716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Flertallet (60 %) er sosial med venner minst en gang i uka. Kvinner i litt større grad enn menn, og relativt lik fordeling når vi ser på alder. 1/3 er sosial i alle fall minst en gang i måneden, og bare 7 % svarer at de er sosial sjeldnere enn dette.</a:t>
            </a:r>
          </a:p>
        </p:txBody>
      </p:sp>
      <p:sp>
        <p:nvSpPr>
          <p:cNvPr id="5" name="Tittel 1">
            <a:extLst>
              <a:ext uri="{FF2B5EF4-FFF2-40B4-BE49-F238E27FC236}">
                <a16:creationId xmlns:a16="http://schemas.microsoft.com/office/drawing/2014/main" id="{85322530-8950-6BD0-8EFB-65FF78739828}"/>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a:t>
            </a:r>
            <a:r>
              <a:rPr lang="nb-NO" sz="2400" dirty="0"/>
              <a:t> n=4842 	</a:t>
            </a:r>
            <a:r>
              <a:rPr lang="nb-NO" sz="2400" b="1" dirty="0"/>
              <a:t>Menn: </a:t>
            </a:r>
            <a:r>
              <a:rPr lang="nb-NO" sz="2400" dirty="0"/>
              <a:t>n=2114, </a:t>
            </a:r>
            <a:r>
              <a:rPr lang="nb-NO" sz="2400" b="1" dirty="0"/>
              <a:t>Kvinner:</a:t>
            </a:r>
            <a:r>
              <a:rPr lang="nb-NO" sz="2400" dirty="0"/>
              <a:t> n=2728,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127114527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E0B8E-FB07-810D-7FE3-C26A9A6D36F4}"/>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9069770-6D09-CB02-F681-8706F720EED5}"/>
              </a:ext>
            </a:extLst>
          </p:cNvPr>
          <p:cNvSpPr>
            <a:spLocks noGrp="1"/>
          </p:cNvSpPr>
          <p:nvPr>
            <p:ph type="title"/>
          </p:nvPr>
        </p:nvSpPr>
        <p:spPr/>
        <p:txBody>
          <a:bodyPr>
            <a:normAutofit fontScale="90000"/>
          </a:bodyPr>
          <a:lstStyle/>
          <a:p>
            <a:r>
              <a:rPr lang="nb-NO" dirty="0"/>
              <a:t>Hvor mange dager i løpet av en uke er du sosial med venner eller familie utenfor din egen husstand?</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A0740F2F-ED52-BC18-4EBB-2ABBF12BAD66}"/>
              </a:ext>
            </a:extLst>
          </p:cNvPr>
          <p:cNvGraphicFramePr>
            <a:graphicFrameLocks noGrp="1"/>
          </p:cNvGraphicFramePr>
          <p:nvPr>
            <p:ph idx="11"/>
            <p:extLst>
              <p:ext uri="{D42A27DB-BD31-4B8C-83A1-F6EECF244321}">
                <p14:modId xmlns:p14="http://schemas.microsoft.com/office/powerpoint/2010/main" val="3587164722"/>
              </p:ext>
            </p:extLst>
          </p:nvPr>
        </p:nvGraphicFramePr>
        <p:xfrm>
          <a:off x="1847088" y="2640012"/>
          <a:ext cx="21413665" cy="9960864"/>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2511645">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222301">
                <a:tc>
                  <a:txBody>
                    <a:bodyPr/>
                    <a:lstStyle/>
                    <a:p>
                      <a:pPr algn="l" fontAlgn="ctr"/>
                      <a:r>
                        <a:rPr lang="nb-NO" sz="2400" b="0" i="0" u="none" strike="noStrike" dirty="0">
                          <a:solidFill>
                            <a:srgbClr val="000000"/>
                          </a:solidFill>
                          <a:effectLst/>
                          <a:latin typeface="Calibri" panose="020F0502020204030204" pitchFamily="34" charset="0"/>
                        </a:rPr>
                        <a:t>Fire dager i uka eller mer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222301">
                <a:tc>
                  <a:txBody>
                    <a:bodyPr/>
                    <a:lstStyle/>
                    <a:p>
                      <a:pPr algn="l" fontAlgn="ctr"/>
                      <a:r>
                        <a:rPr lang="nb-NO" sz="2400" b="0" i="0" u="none" strike="noStrike" dirty="0">
                          <a:solidFill>
                            <a:srgbClr val="000000"/>
                          </a:solidFill>
                          <a:effectLst/>
                          <a:latin typeface="Calibri" panose="020F0502020204030204" pitchFamily="34" charset="0"/>
                        </a:rPr>
                        <a:t>Tre dager i uka eller mindre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222301">
                <a:tc>
                  <a:txBody>
                    <a:bodyPr/>
                    <a:lstStyle/>
                    <a:p>
                      <a:pPr algn="l" fontAlgn="ctr"/>
                      <a:r>
                        <a:rPr lang="nb-NO" sz="2400" b="0" i="0" u="none" strike="noStrike" dirty="0">
                          <a:solidFill>
                            <a:srgbClr val="000000"/>
                          </a:solidFill>
                          <a:effectLst/>
                          <a:latin typeface="Calibri" panose="020F0502020204030204" pitchFamily="34" charset="0"/>
                        </a:rPr>
                        <a:t>Mindre enn én dag i uka, men 1-3 dager i måneden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260772">
                <a:tc>
                  <a:txBody>
                    <a:bodyPr/>
                    <a:lstStyle/>
                    <a:p>
                      <a:pPr algn="l" fontAlgn="ctr"/>
                      <a:r>
                        <a:rPr lang="nb-NO" sz="2400" b="0" i="0" u="none" strike="noStrike" dirty="0">
                          <a:solidFill>
                            <a:srgbClr val="000000"/>
                          </a:solidFill>
                          <a:effectLst/>
                          <a:latin typeface="Calibri" panose="020F0502020204030204" pitchFamily="34" charset="0"/>
                        </a:rPr>
                        <a:t>Sjeldnere enn én dag i måneden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272931059"/>
                  </a:ext>
                </a:extLst>
              </a:tr>
              <a:tr h="1260772">
                <a:tc>
                  <a:txBody>
                    <a:bodyPr/>
                    <a:lstStyle/>
                    <a:p>
                      <a:pPr algn="l" fontAlgn="ctr"/>
                      <a:r>
                        <a:rPr lang="nb-NO" sz="2400" b="0" i="0" u="none" strike="noStrike" dirty="0">
                          <a:solidFill>
                            <a:srgbClr val="000000"/>
                          </a:solidFill>
                          <a:effectLst/>
                          <a:latin typeface="Calibri" panose="020F0502020204030204" pitchFamily="34" charset="0"/>
                        </a:rPr>
                        <a:t>Aldri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260772">
                <a:tc>
                  <a:txBody>
                    <a:bodyPr/>
                    <a:lstStyle/>
                    <a:p>
                      <a:pPr algn="l" fontAlgn="ctr"/>
                      <a:r>
                        <a:rPr lang="nb-NO" sz="2400" b="0" i="0" u="none" strike="noStrike" dirty="0">
                          <a:solidFill>
                            <a:srgbClr val="000000"/>
                          </a:solidFill>
                          <a:effectLst/>
                          <a:latin typeface="Calibri" panose="020F0502020204030204" pitchFamily="34" charset="0"/>
                        </a:rPr>
                        <a:t>Vet ikke </a:t>
                      </a:r>
                    </a:p>
                  </a:txBody>
                  <a:tcPr marL="9525" marR="9525" marT="9525"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bl>
          </a:graphicData>
        </a:graphic>
      </p:graphicFrame>
      <p:sp>
        <p:nvSpPr>
          <p:cNvPr id="3" name="Tittel 1">
            <a:extLst>
              <a:ext uri="{FF2B5EF4-FFF2-40B4-BE49-F238E27FC236}">
                <a16:creationId xmlns:a16="http://schemas.microsoft.com/office/drawing/2014/main" id="{30D8EBD8-6F51-99E1-B749-7BAC0E899F4C}"/>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n=596,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n=1277, </a:t>
            </a:r>
            <a:r>
              <a:rPr lang="nb-NO" sz="2400" b="1" dirty="0"/>
              <a:t>Spjelkavik, Åse, Lerstad:</a:t>
            </a:r>
            <a:r>
              <a:rPr lang="nb-NO" sz="2400" dirty="0"/>
              <a:t> n=1289,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269412899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7E6A0-3530-4FB3-D139-EB3A30AEBA0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17B2F36-22CD-842F-8BEB-7E9EDC789390}"/>
              </a:ext>
            </a:extLst>
          </p:cNvPr>
          <p:cNvSpPr>
            <a:spLocks noGrp="1"/>
          </p:cNvSpPr>
          <p:nvPr>
            <p:ph type="title"/>
          </p:nvPr>
        </p:nvSpPr>
        <p:spPr>
          <a:xfrm>
            <a:off x="1402079" y="431799"/>
            <a:ext cx="21633959" cy="1046805"/>
          </a:xfrm>
        </p:spPr>
        <p:txBody>
          <a:bodyPr/>
          <a:lstStyle/>
          <a:p>
            <a:r>
              <a:rPr lang="nb-NO" dirty="0"/>
              <a:t>Er det noe av følgende som hindrer deg fra å være mer sosial? </a:t>
            </a:r>
          </a:p>
        </p:txBody>
      </p:sp>
      <p:graphicFrame>
        <p:nvGraphicFramePr>
          <p:cNvPr id="8" name="Plassholder for innhold 7">
            <a:extLst>
              <a:ext uri="{FF2B5EF4-FFF2-40B4-BE49-F238E27FC236}">
                <a16:creationId xmlns:a16="http://schemas.microsoft.com/office/drawing/2014/main" id="{F2DF27F2-9B01-E2FC-5EAA-036F678C0218}"/>
              </a:ext>
            </a:extLst>
          </p:cNvPr>
          <p:cNvGraphicFramePr>
            <a:graphicFrameLocks noGrp="1"/>
          </p:cNvGraphicFramePr>
          <p:nvPr>
            <p:ph idx="10"/>
            <p:extLst>
              <p:ext uri="{D42A27DB-BD31-4B8C-83A1-F6EECF244321}">
                <p14:modId xmlns:p14="http://schemas.microsoft.com/office/powerpoint/2010/main" val="2820709688"/>
              </p:ext>
            </p:extLst>
          </p:nvPr>
        </p:nvGraphicFramePr>
        <p:xfrm>
          <a:off x="1401763" y="2640013"/>
          <a:ext cx="20922978" cy="987107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tel 1">
            <a:extLst>
              <a:ext uri="{FF2B5EF4-FFF2-40B4-BE49-F238E27FC236}">
                <a16:creationId xmlns:a16="http://schemas.microsoft.com/office/drawing/2014/main" id="{E5AADBAB-AB89-D6FD-F214-1C4A78849C48}"/>
              </a:ext>
            </a:extLst>
          </p:cNvPr>
          <p:cNvSpPr txBox="1">
            <a:spLocks/>
          </p:cNvSpPr>
          <p:nvPr/>
        </p:nvSpPr>
        <p:spPr>
          <a:xfrm>
            <a:off x="1375020" y="157481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1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De fleste mener enten de er tilstrekkelig sosial, ikke ønsker å være mer sosial eller ikke ser noen hindringer (66 %). Denne andelen øker jo eldre man er. Det er med andre ord 34 % som oppgir et eller flere hindre. Det flest av dem peker på at de mangler eget initiativ, eller har nedsatt mobilitet.</a:t>
            </a:r>
          </a:p>
        </p:txBody>
      </p:sp>
      <p:sp>
        <p:nvSpPr>
          <p:cNvPr id="4" name="Tittel 1">
            <a:extLst>
              <a:ext uri="{FF2B5EF4-FFF2-40B4-BE49-F238E27FC236}">
                <a16:creationId xmlns:a16="http://schemas.microsoft.com/office/drawing/2014/main" id="{C8B1D7FC-7161-4128-5EFE-F088363C094D}"/>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a:t>
            </a:r>
            <a:r>
              <a:rPr lang="nb-NO" sz="2400" dirty="0"/>
              <a:t> n=4842 </a:t>
            </a:r>
          </a:p>
        </p:txBody>
      </p:sp>
    </p:spTree>
    <p:extLst>
      <p:ext uri="{BB962C8B-B14F-4D97-AF65-F5344CB8AC3E}">
        <p14:creationId xmlns:p14="http://schemas.microsoft.com/office/powerpoint/2010/main" val="10584712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7FE995E-7704-4C25-3769-C6B2A9F2F819}"/>
              </a:ext>
            </a:extLst>
          </p:cNvPr>
          <p:cNvPicPr>
            <a:picLocks noChangeAspect="1"/>
          </p:cNvPicPr>
          <p:nvPr/>
        </p:nvPicPr>
        <p:blipFill>
          <a:blip r:embed="rId3"/>
          <a:stretch>
            <a:fillRect/>
          </a:stretch>
        </p:blipFill>
        <p:spPr>
          <a:xfrm>
            <a:off x="0" y="0"/>
            <a:ext cx="9144000" cy="13716000"/>
          </a:xfrm>
          <a:prstGeom prst="rect">
            <a:avLst/>
          </a:prstGeom>
        </p:spPr>
      </p:pic>
      <p:sp>
        <p:nvSpPr>
          <p:cNvPr id="2" name="Tittel 1">
            <a:extLst>
              <a:ext uri="{FF2B5EF4-FFF2-40B4-BE49-F238E27FC236}">
                <a16:creationId xmlns:a16="http://schemas.microsoft.com/office/drawing/2014/main" id="{6B77E872-33E6-335E-4933-5A0251ED09FF}"/>
              </a:ext>
            </a:extLst>
          </p:cNvPr>
          <p:cNvSpPr>
            <a:spLocks noGrp="1"/>
          </p:cNvSpPr>
          <p:nvPr>
            <p:ph type="title"/>
          </p:nvPr>
        </p:nvSpPr>
        <p:spPr/>
        <p:txBody>
          <a:bodyPr/>
          <a:lstStyle/>
          <a:p>
            <a:r>
              <a:rPr lang="nb-NO" dirty="0"/>
              <a:t>Innhold i rapporten</a:t>
            </a:r>
          </a:p>
        </p:txBody>
      </p:sp>
      <p:sp>
        <p:nvSpPr>
          <p:cNvPr id="8" name="Plassholder for innhold 7">
            <a:extLst>
              <a:ext uri="{FF2B5EF4-FFF2-40B4-BE49-F238E27FC236}">
                <a16:creationId xmlns:a16="http://schemas.microsoft.com/office/drawing/2014/main" id="{38D3F31E-ECC1-C8B9-10B9-9661B26CAE9C}"/>
              </a:ext>
            </a:extLst>
          </p:cNvPr>
          <p:cNvSpPr>
            <a:spLocks noGrp="1"/>
          </p:cNvSpPr>
          <p:nvPr>
            <p:ph idx="10"/>
          </p:nvPr>
        </p:nvSpPr>
        <p:spPr/>
        <p:txBody>
          <a:bodyPr>
            <a:normAutofit fontScale="92500" lnSpcReduction="10000"/>
          </a:bodyPr>
          <a:lstStyle/>
          <a:p>
            <a:pPr marL="0" indent="0">
              <a:buNone/>
            </a:pPr>
            <a:r>
              <a:rPr lang="nb-NO" dirty="0"/>
              <a:t>Denne rapporten er i hovedsak en grafisk rapport. Svarfordelingene for hvert av spørsmålene som er stilt blir presentert grafisk etter tema for undersøkelsen. </a:t>
            </a:r>
          </a:p>
          <a:p>
            <a:pPr marL="0" indent="0">
              <a:buNone/>
            </a:pPr>
            <a:r>
              <a:rPr lang="nb-NO" dirty="0"/>
              <a:t>I tillegg har vi satt opp nedbrytninger i tabellform, der dette er relevant. Nedbrytningene er i hovedsak gjort på variablene alder, kjønn, boligtype (for spørsmålene knyttet til bolig), og bosted/kommunedel.</a:t>
            </a:r>
          </a:p>
          <a:p>
            <a:pPr marL="0" indent="0">
              <a:buNone/>
            </a:pPr>
            <a:r>
              <a:rPr lang="nb-NO" dirty="0"/>
              <a:t>Temaene som er belyst i denne undersøkelsen er:</a:t>
            </a:r>
          </a:p>
          <a:p>
            <a:r>
              <a:rPr lang="nb-NO" dirty="0"/>
              <a:t>Bosituasjon i dag og i fremtiden</a:t>
            </a:r>
          </a:p>
          <a:p>
            <a:r>
              <a:rPr lang="nb-NO" dirty="0"/>
              <a:t>Hvor enkelt eller vanskelig det er å utføre ulike oppgaver</a:t>
            </a:r>
          </a:p>
          <a:p>
            <a:r>
              <a:rPr lang="nb-NO" dirty="0"/>
              <a:t>Engasjement i nærmiljøet. </a:t>
            </a:r>
          </a:p>
          <a:p>
            <a:r>
              <a:rPr lang="nb-NO" dirty="0"/>
              <a:t>Sosialt nettverk. </a:t>
            </a:r>
          </a:p>
          <a:p>
            <a:r>
              <a:rPr lang="nb-NO" dirty="0"/>
              <a:t>Deltakelse i organiserte og uorganiserte aktiviteter</a:t>
            </a:r>
          </a:p>
          <a:p>
            <a:r>
              <a:rPr lang="nb-NO" dirty="0"/>
              <a:t>Fysisk aktivitet</a:t>
            </a:r>
          </a:p>
          <a:p>
            <a:r>
              <a:rPr lang="nb-NO" dirty="0"/>
              <a:t>Mangler i nærmiljøet/ hva kan bli bedre?  </a:t>
            </a:r>
          </a:p>
          <a:p>
            <a:r>
              <a:rPr lang="nb-NO" dirty="0"/>
              <a:t>Informasjon om aktiviteter i Ålesund</a:t>
            </a:r>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322349328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EE69A-CDDC-48CA-5D98-B9AA761E60C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0AAD59B-BD65-42BB-37C7-34CC01E258D5}"/>
              </a:ext>
            </a:extLst>
          </p:cNvPr>
          <p:cNvSpPr>
            <a:spLocks noGrp="1"/>
          </p:cNvSpPr>
          <p:nvPr>
            <p:ph type="title"/>
          </p:nvPr>
        </p:nvSpPr>
        <p:spPr/>
        <p:txBody>
          <a:bodyPr>
            <a:normAutofit/>
          </a:bodyPr>
          <a:lstStyle/>
          <a:p>
            <a:r>
              <a:rPr lang="nb-NO" dirty="0"/>
              <a:t>Er det noe av følgende som hindrer deg fra å være mer sosial? </a:t>
            </a:r>
            <a:br>
              <a:rPr lang="nb-NO" dirty="0"/>
            </a:br>
            <a:r>
              <a:rPr lang="nb-NO" sz="3200" dirty="0"/>
              <a:t>Brutt ned på kjønn og alder</a:t>
            </a:r>
          </a:p>
        </p:txBody>
      </p:sp>
      <p:graphicFrame>
        <p:nvGraphicFramePr>
          <p:cNvPr id="6" name="Plassholder for innhold 2">
            <a:extLst>
              <a:ext uri="{FF2B5EF4-FFF2-40B4-BE49-F238E27FC236}">
                <a16:creationId xmlns:a16="http://schemas.microsoft.com/office/drawing/2014/main" id="{4AC9F4D2-B8B1-9B99-8223-9A066CB06B80}"/>
              </a:ext>
            </a:extLst>
          </p:cNvPr>
          <p:cNvGraphicFramePr>
            <a:graphicFrameLocks noGrp="1"/>
          </p:cNvGraphicFramePr>
          <p:nvPr>
            <p:ph idx="11"/>
            <p:extLst>
              <p:ext uri="{D42A27DB-BD31-4B8C-83A1-F6EECF244321}">
                <p14:modId xmlns:p14="http://schemas.microsoft.com/office/powerpoint/2010/main" val="1014077911"/>
              </p:ext>
            </p:extLst>
          </p:nvPr>
        </p:nvGraphicFramePr>
        <p:xfrm>
          <a:off x="2676293" y="2698596"/>
          <a:ext cx="19849170" cy="9741493"/>
        </p:xfrm>
        <a:graphic>
          <a:graphicData uri="http://schemas.openxmlformats.org/drawingml/2006/table">
            <a:tbl>
              <a:tblPr firstRow="1" firstCol="1" bandRow="1"/>
              <a:tblGrid>
                <a:gridCol w="3871041">
                  <a:extLst>
                    <a:ext uri="{9D8B030D-6E8A-4147-A177-3AD203B41FA5}">
                      <a16:colId xmlns:a16="http://schemas.microsoft.com/office/drawing/2014/main" val="1626734724"/>
                    </a:ext>
                  </a:extLst>
                </a:gridCol>
                <a:gridCol w="2451659">
                  <a:extLst>
                    <a:ext uri="{9D8B030D-6E8A-4147-A177-3AD203B41FA5}">
                      <a16:colId xmlns:a16="http://schemas.microsoft.com/office/drawing/2014/main" val="89735424"/>
                    </a:ext>
                  </a:extLst>
                </a:gridCol>
                <a:gridCol w="2408648">
                  <a:extLst>
                    <a:ext uri="{9D8B030D-6E8A-4147-A177-3AD203B41FA5}">
                      <a16:colId xmlns:a16="http://schemas.microsoft.com/office/drawing/2014/main" val="1492298688"/>
                    </a:ext>
                  </a:extLst>
                </a:gridCol>
                <a:gridCol w="2861240">
                  <a:extLst>
                    <a:ext uri="{9D8B030D-6E8A-4147-A177-3AD203B41FA5}">
                      <a16:colId xmlns:a16="http://schemas.microsoft.com/office/drawing/2014/main" val="481062918"/>
                    </a:ext>
                  </a:extLst>
                </a:gridCol>
                <a:gridCol w="2735326">
                  <a:extLst>
                    <a:ext uri="{9D8B030D-6E8A-4147-A177-3AD203B41FA5}">
                      <a16:colId xmlns:a16="http://schemas.microsoft.com/office/drawing/2014/main" val="1570667135"/>
                    </a:ext>
                  </a:extLst>
                </a:gridCol>
                <a:gridCol w="2927406">
                  <a:extLst>
                    <a:ext uri="{9D8B030D-6E8A-4147-A177-3AD203B41FA5}">
                      <a16:colId xmlns:a16="http://schemas.microsoft.com/office/drawing/2014/main" val="2764790534"/>
                    </a:ext>
                  </a:extLst>
                </a:gridCol>
                <a:gridCol w="2593850">
                  <a:extLst>
                    <a:ext uri="{9D8B030D-6E8A-4147-A177-3AD203B41FA5}">
                      <a16:colId xmlns:a16="http://schemas.microsoft.com/office/drawing/2014/main" val="150026983"/>
                    </a:ext>
                  </a:extLst>
                </a:gridCol>
              </a:tblGrid>
              <a:tr h="930217">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885359">
                <a:tc>
                  <a:txBody>
                    <a:bodyPr/>
                    <a:lstStyle/>
                    <a:p>
                      <a:pPr algn="l" fontAlgn="ctr"/>
                      <a:r>
                        <a:rPr lang="nb-NO" sz="2400" b="0" i="0" u="none" strike="noStrike" dirty="0">
                          <a:effectLst/>
                          <a:latin typeface="Calibri" panose="020F0502020204030204" pitchFamily="34" charset="0"/>
                        </a:rPr>
                        <a:t>Manglende eget initiativ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602055">
                <a:tc>
                  <a:txBody>
                    <a:bodyPr/>
                    <a:lstStyle/>
                    <a:p>
                      <a:pPr algn="l" fontAlgn="ctr"/>
                      <a:r>
                        <a:rPr lang="nb-NO" sz="2400" b="0" i="0" u="none" strike="noStrike" dirty="0">
                          <a:effectLst/>
                          <a:latin typeface="Calibri" panose="020F0502020204030204" pitchFamily="34" charset="0"/>
                        </a:rPr>
                        <a:t>Nedsatt mobilitet (syn, hørsel eller bevegelse)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043668804"/>
                  </a:ext>
                </a:extLst>
              </a:tr>
              <a:tr h="602055">
                <a:tc>
                  <a:txBody>
                    <a:bodyPr/>
                    <a:lstStyle/>
                    <a:p>
                      <a:pPr algn="l" fontAlgn="ctr"/>
                      <a:r>
                        <a:rPr lang="nb-NO" sz="2400" b="0" i="0" u="none" strike="noStrike" dirty="0">
                          <a:effectLst/>
                          <a:latin typeface="Calibri" panose="020F0502020204030204" pitchFamily="34" charset="0"/>
                        </a:rPr>
                        <a:t>Omfattende arbeidsoppgaver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602055">
                <a:tc>
                  <a:txBody>
                    <a:bodyPr/>
                    <a:lstStyle/>
                    <a:p>
                      <a:pPr algn="l" fontAlgn="ctr"/>
                      <a:r>
                        <a:rPr lang="nb-NO" sz="2400" b="0" i="0" u="none" strike="noStrike" dirty="0">
                          <a:effectLst/>
                          <a:latin typeface="Calibri" panose="020F0502020204030204" pitchFamily="34" charset="0"/>
                        </a:rPr>
                        <a:t>Jeg føler at jeg mangler noen å spørre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605752">
                <a:tc>
                  <a:txBody>
                    <a:bodyPr/>
                    <a:lstStyle/>
                    <a:p>
                      <a:pPr algn="l" fontAlgn="ctr"/>
                      <a:r>
                        <a:rPr lang="nb-NO" sz="2400" b="0" i="0" u="none" strike="noStrike">
                          <a:effectLst/>
                          <a:latin typeface="Calibri" panose="020F0502020204030204" pitchFamily="34" charset="0"/>
                        </a:rPr>
                        <a:t>Det er ingen/lite tilbud i nærheten av der jeg bor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71178086"/>
                  </a:ext>
                </a:extLst>
              </a:tr>
              <a:tr h="605752">
                <a:tc>
                  <a:txBody>
                    <a:bodyPr/>
                    <a:lstStyle/>
                    <a:p>
                      <a:pPr algn="l" fontAlgn="ctr"/>
                      <a:r>
                        <a:rPr lang="nb-NO" sz="2400" b="0" i="0" u="none" strike="noStrike" dirty="0">
                          <a:effectLst/>
                          <a:latin typeface="Calibri" panose="020F0502020204030204" pitchFamily="34" charset="0"/>
                        </a:rPr>
                        <a:t>Jeg vil ikke være til bry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493531149"/>
                  </a:ext>
                </a:extLst>
              </a:tr>
              <a:tr h="605752">
                <a:tc>
                  <a:txBody>
                    <a:bodyPr/>
                    <a:lstStyle/>
                    <a:p>
                      <a:pPr algn="l" fontAlgn="ctr"/>
                      <a:r>
                        <a:rPr lang="nb-NO" sz="2400" b="0" i="0" u="none" strike="noStrike" dirty="0">
                          <a:effectLst/>
                          <a:latin typeface="Calibri" panose="020F0502020204030204" pitchFamily="34" charset="0"/>
                        </a:rPr>
                        <a:t>Det krever for mye energi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833727384"/>
                  </a:ext>
                </a:extLst>
              </a:tr>
              <a:tr h="605752">
                <a:tc>
                  <a:txBody>
                    <a:bodyPr/>
                    <a:lstStyle/>
                    <a:p>
                      <a:pPr algn="l" fontAlgn="ctr"/>
                      <a:r>
                        <a:rPr lang="nb-NO" sz="2400" b="0" i="0" u="none" strike="noStrike" dirty="0">
                          <a:effectLst/>
                          <a:latin typeface="Calibri" panose="020F0502020204030204" pitchFamily="34" charset="0"/>
                        </a:rPr>
                        <a:t>Manglende transportmuligheter til og fra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392722964"/>
                  </a:ext>
                </a:extLst>
              </a:tr>
              <a:tr h="605752">
                <a:tc>
                  <a:txBody>
                    <a:bodyPr/>
                    <a:lstStyle/>
                    <a:p>
                      <a:pPr algn="l" fontAlgn="ctr"/>
                      <a:r>
                        <a:rPr lang="nb-NO" sz="2400" b="0" i="0" u="none" strike="noStrike">
                          <a:effectLst/>
                          <a:latin typeface="Calibri" panose="020F0502020204030204" pitchFamily="34" charset="0"/>
                        </a:rPr>
                        <a:t>Psykiske helseutfordringer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697777080"/>
                  </a:ext>
                </a:extLst>
              </a:tr>
              <a:tr h="605752">
                <a:tc>
                  <a:txBody>
                    <a:bodyPr/>
                    <a:lstStyle/>
                    <a:p>
                      <a:pPr algn="l" fontAlgn="ctr"/>
                      <a:r>
                        <a:rPr lang="nb-NO" sz="2400" b="0" i="0" u="none" strike="noStrike" dirty="0">
                          <a:effectLst/>
                          <a:latin typeface="Calibri" panose="020F0502020204030204" pitchFamily="34" charset="0"/>
                        </a:rPr>
                        <a:t>Annet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914108205"/>
                  </a:ext>
                </a:extLst>
              </a:tr>
              <a:tr h="605752">
                <a:tc>
                  <a:txBody>
                    <a:bodyPr/>
                    <a:lstStyle/>
                    <a:p>
                      <a:pPr algn="l" fontAlgn="ctr"/>
                      <a:r>
                        <a:rPr lang="nb-NO" sz="2400" b="0" i="0" u="none" strike="noStrike" dirty="0">
                          <a:effectLst/>
                          <a:latin typeface="Calibri" panose="020F0502020204030204" pitchFamily="34" charset="0"/>
                        </a:rPr>
                        <a:t>Jeg er tilstrekkelig sosial som jeg 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43 %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850856046"/>
                  </a:ext>
                </a:extLst>
              </a:tr>
              <a:tr h="605752">
                <a:tc>
                  <a:txBody>
                    <a:bodyPr/>
                    <a:lstStyle/>
                    <a:p>
                      <a:pPr algn="l" fontAlgn="ctr"/>
                      <a:r>
                        <a:rPr lang="nb-NO" sz="2400" b="0" i="0" u="none" strike="noStrike" dirty="0">
                          <a:effectLst/>
                          <a:latin typeface="Calibri" panose="020F0502020204030204" pitchFamily="34" charset="0"/>
                        </a:rPr>
                        <a:t>Ingen hindringer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756788788"/>
                  </a:ext>
                </a:extLst>
              </a:tr>
              <a:tr h="605752">
                <a:tc>
                  <a:txBody>
                    <a:bodyPr/>
                    <a:lstStyle/>
                    <a:p>
                      <a:pPr algn="l" fontAlgn="ctr"/>
                      <a:r>
                        <a:rPr lang="nb-NO" sz="2400" b="0" i="0" u="none" strike="noStrike" dirty="0">
                          <a:effectLst/>
                          <a:latin typeface="Calibri" panose="020F0502020204030204" pitchFamily="34" charset="0"/>
                        </a:rPr>
                        <a:t>Ønsker ikke å være mer sosial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22011941"/>
                  </a:ext>
                </a:extLst>
              </a:tr>
            </a:tbl>
          </a:graphicData>
        </a:graphic>
      </p:graphicFrame>
      <p:sp>
        <p:nvSpPr>
          <p:cNvPr id="3" name="Tittel 1">
            <a:extLst>
              <a:ext uri="{FF2B5EF4-FFF2-40B4-BE49-F238E27FC236}">
                <a16:creationId xmlns:a16="http://schemas.microsoft.com/office/drawing/2014/main" id="{EC88B230-869D-7CFA-797C-F00537251BF5}"/>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Menn: </a:t>
            </a:r>
            <a:r>
              <a:rPr lang="nb-NO" sz="2400" dirty="0"/>
              <a:t>n=2114, </a:t>
            </a:r>
            <a:r>
              <a:rPr lang="nb-NO" sz="2400" b="1" dirty="0"/>
              <a:t>Kvinner:</a:t>
            </a:r>
            <a:r>
              <a:rPr lang="nb-NO" sz="2400" dirty="0"/>
              <a:t> n=2727,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321015037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C473B-D4AB-DD80-C80A-B7A8AFB193E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5897301-E0AC-BF3B-0CBD-7910810C2B05}"/>
              </a:ext>
            </a:extLst>
          </p:cNvPr>
          <p:cNvSpPr>
            <a:spLocks noGrp="1"/>
          </p:cNvSpPr>
          <p:nvPr>
            <p:ph type="title"/>
          </p:nvPr>
        </p:nvSpPr>
        <p:spPr/>
        <p:txBody>
          <a:bodyPr>
            <a:normAutofit/>
          </a:bodyPr>
          <a:lstStyle/>
          <a:p>
            <a:r>
              <a:rPr lang="nb-NO" dirty="0"/>
              <a:t>Er det noe av følgende som hindrer deg fra å være mer sosial? </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3773E0A2-41A7-A085-E1B2-56E85D79583C}"/>
              </a:ext>
            </a:extLst>
          </p:cNvPr>
          <p:cNvGraphicFramePr>
            <a:graphicFrameLocks noGrp="1"/>
          </p:cNvGraphicFramePr>
          <p:nvPr>
            <p:ph idx="11"/>
            <p:extLst>
              <p:ext uri="{D42A27DB-BD31-4B8C-83A1-F6EECF244321}">
                <p14:modId xmlns:p14="http://schemas.microsoft.com/office/powerpoint/2010/main" val="524843759"/>
              </p:ext>
            </p:extLst>
          </p:nvPr>
        </p:nvGraphicFramePr>
        <p:xfrm>
          <a:off x="1347963" y="2293104"/>
          <a:ext cx="22024306" cy="10503718"/>
        </p:xfrm>
        <a:graphic>
          <a:graphicData uri="http://schemas.openxmlformats.org/drawingml/2006/table">
            <a:tbl>
              <a:tblPr firstRow="1" firstCol="1" bandRow="1"/>
              <a:tblGrid>
                <a:gridCol w="3307261">
                  <a:extLst>
                    <a:ext uri="{9D8B030D-6E8A-4147-A177-3AD203B41FA5}">
                      <a16:colId xmlns:a16="http://schemas.microsoft.com/office/drawing/2014/main" val="1626734724"/>
                    </a:ext>
                  </a:extLst>
                </a:gridCol>
                <a:gridCol w="1880952">
                  <a:extLst>
                    <a:ext uri="{9D8B030D-6E8A-4147-A177-3AD203B41FA5}">
                      <a16:colId xmlns:a16="http://schemas.microsoft.com/office/drawing/2014/main" val="481062918"/>
                    </a:ext>
                  </a:extLst>
                </a:gridCol>
                <a:gridCol w="2316780">
                  <a:extLst>
                    <a:ext uri="{9D8B030D-6E8A-4147-A177-3AD203B41FA5}">
                      <a16:colId xmlns:a16="http://schemas.microsoft.com/office/drawing/2014/main" val="1570667135"/>
                    </a:ext>
                  </a:extLst>
                </a:gridCol>
                <a:gridCol w="2041520">
                  <a:extLst>
                    <a:ext uri="{9D8B030D-6E8A-4147-A177-3AD203B41FA5}">
                      <a16:colId xmlns:a16="http://schemas.microsoft.com/office/drawing/2014/main" val="2764790534"/>
                    </a:ext>
                  </a:extLst>
                </a:gridCol>
                <a:gridCol w="2064459">
                  <a:extLst>
                    <a:ext uri="{9D8B030D-6E8A-4147-A177-3AD203B41FA5}">
                      <a16:colId xmlns:a16="http://schemas.microsoft.com/office/drawing/2014/main" val="150026983"/>
                    </a:ext>
                  </a:extLst>
                </a:gridCol>
                <a:gridCol w="1994178">
                  <a:extLst>
                    <a:ext uri="{9D8B030D-6E8A-4147-A177-3AD203B41FA5}">
                      <a16:colId xmlns:a16="http://schemas.microsoft.com/office/drawing/2014/main" val="3056872373"/>
                    </a:ext>
                  </a:extLst>
                </a:gridCol>
                <a:gridCol w="2104789">
                  <a:extLst>
                    <a:ext uri="{9D8B030D-6E8A-4147-A177-3AD203B41FA5}">
                      <a16:colId xmlns:a16="http://schemas.microsoft.com/office/drawing/2014/main" val="2160513579"/>
                    </a:ext>
                  </a:extLst>
                </a:gridCol>
                <a:gridCol w="2104789">
                  <a:extLst>
                    <a:ext uri="{9D8B030D-6E8A-4147-A177-3AD203B41FA5}">
                      <a16:colId xmlns:a16="http://schemas.microsoft.com/office/drawing/2014/main" val="1896329206"/>
                    </a:ext>
                  </a:extLst>
                </a:gridCol>
                <a:gridCol w="2104789">
                  <a:extLst>
                    <a:ext uri="{9D8B030D-6E8A-4147-A177-3AD203B41FA5}">
                      <a16:colId xmlns:a16="http://schemas.microsoft.com/office/drawing/2014/main" val="3799975455"/>
                    </a:ext>
                  </a:extLst>
                </a:gridCol>
                <a:gridCol w="2104789">
                  <a:extLst>
                    <a:ext uri="{9D8B030D-6E8A-4147-A177-3AD203B41FA5}">
                      <a16:colId xmlns:a16="http://schemas.microsoft.com/office/drawing/2014/main" val="3906832026"/>
                    </a:ext>
                  </a:extLst>
                </a:gridCol>
              </a:tblGrid>
              <a:tr h="993584">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664295">
                <a:tc>
                  <a:txBody>
                    <a:bodyPr/>
                    <a:lstStyle/>
                    <a:p>
                      <a:pPr algn="l" fontAlgn="ctr"/>
                      <a:r>
                        <a:rPr lang="nb-NO" sz="2000" b="0" i="0" u="none" strike="noStrike" dirty="0">
                          <a:effectLst/>
                          <a:latin typeface="Calibri" panose="020F0502020204030204" pitchFamily="34" charset="0"/>
                        </a:rPr>
                        <a:t>Manglende eget initiativ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347137555"/>
                  </a:ext>
                </a:extLst>
              </a:tr>
              <a:tr h="993584">
                <a:tc>
                  <a:txBody>
                    <a:bodyPr/>
                    <a:lstStyle/>
                    <a:p>
                      <a:pPr algn="l" fontAlgn="ctr"/>
                      <a:r>
                        <a:rPr lang="nb-NO" sz="2000" b="0" i="0" u="none" strike="noStrike" dirty="0">
                          <a:effectLst/>
                          <a:latin typeface="Calibri" panose="020F0502020204030204" pitchFamily="34" charset="0"/>
                        </a:rPr>
                        <a:t>Nedsatt mobilitet (syn, hørsel eller bevegelse)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198545070"/>
                  </a:ext>
                </a:extLst>
              </a:tr>
              <a:tr h="664295">
                <a:tc>
                  <a:txBody>
                    <a:bodyPr/>
                    <a:lstStyle/>
                    <a:p>
                      <a:pPr algn="l" fontAlgn="ctr"/>
                      <a:r>
                        <a:rPr lang="nb-NO" sz="2000" b="0" i="0" u="none" strike="noStrike" dirty="0">
                          <a:effectLst/>
                          <a:latin typeface="Calibri" panose="020F0502020204030204" pitchFamily="34" charset="0"/>
                        </a:rPr>
                        <a:t>Omfattende arbeidsoppgaver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508823079"/>
                  </a:ext>
                </a:extLst>
              </a:tr>
              <a:tr h="993584">
                <a:tc>
                  <a:txBody>
                    <a:bodyPr/>
                    <a:lstStyle/>
                    <a:p>
                      <a:pPr algn="l" fontAlgn="ctr"/>
                      <a:r>
                        <a:rPr lang="nb-NO" sz="2000" b="0" i="0" u="none" strike="noStrike" dirty="0">
                          <a:effectLst/>
                          <a:latin typeface="Calibri" panose="020F0502020204030204" pitchFamily="34" charset="0"/>
                        </a:rPr>
                        <a:t>Jeg føler at jeg mangler noen å spørre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993584">
                <a:tc>
                  <a:txBody>
                    <a:bodyPr/>
                    <a:lstStyle/>
                    <a:p>
                      <a:pPr algn="l" fontAlgn="ctr"/>
                      <a:r>
                        <a:rPr lang="nb-NO" sz="2000" b="0" i="0" u="none" strike="noStrike" dirty="0">
                          <a:effectLst/>
                          <a:latin typeface="Calibri" panose="020F0502020204030204" pitchFamily="34" charset="0"/>
                        </a:rPr>
                        <a:t>Det er ingen/lite tilbud i nærheten av der jeg bor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664295">
                <a:tc>
                  <a:txBody>
                    <a:bodyPr/>
                    <a:lstStyle/>
                    <a:p>
                      <a:pPr algn="l" fontAlgn="ctr"/>
                      <a:r>
                        <a:rPr lang="nb-NO" sz="2000" b="0" i="0" u="none" strike="noStrike" dirty="0">
                          <a:effectLst/>
                          <a:latin typeface="Calibri" panose="020F0502020204030204" pitchFamily="34" charset="0"/>
                        </a:rPr>
                        <a:t>Jeg vil ikke være til bry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664295">
                <a:tc>
                  <a:txBody>
                    <a:bodyPr/>
                    <a:lstStyle/>
                    <a:p>
                      <a:pPr algn="l" fontAlgn="ctr"/>
                      <a:r>
                        <a:rPr lang="nb-NO" sz="2000" b="0" i="0" u="none" strike="noStrike" dirty="0">
                          <a:effectLst/>
                          <a:latin typeface="Calibri" panose="020F0502020204030204" pitchFamily="34" charset="0"/>
                        </a:rPr>
                        <a:t>Det krever for mye energi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272931059"/>
                  </a:ext>
                </a:extLst>
              </a:tr>
              <a:tr h="993584">
                <a:tc>
                  <a:txBody>
                    <a:bodyPr/>
                    <a:lstStyle/>
                    <a:p>
                      <a:pPr algn="l" fontAlgn="ctr"/>
                      <a:r>
                        <a:rPr lang="nb-NO" sz="2000" b="0" i="0" u="none" strike="noStrike" dirty="0">
                          <a:effectLst/>
                          <a:latin typeface="Calibri" panose="020F0502020204030204" pitchFamily="34" charset="0"/>
                        </a:rPr>
                        <a:t>Manglende transportmuligheter til og fra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664295">
                <a:tc>
                  <a:txBody>
                    <a:bodyPr/>
                    <a:lstStyle/>
                    <a:p>
                      <a:pPr algn="l" fontAlgn="ctr"/>
                      <a:r>
                        <a:rPr lang="nb-NO" sz="2000" b="0" i="0" u="none" strike="noStrike" dirty="0">
                          <a:effectLst/>
                          <a:latin typeface="Calibri" panose="020F0502020204030204" pitchFamily="34" charset="0"/>
                        </a:rPr>
                        <a:t>Psykiske helseutfordringer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337404352"/>
                  </a:ext>
                </a:extLst>
              </a:tr>
              <a:tr h="389912">
                <a:tc>
                  <a:txBody>
                    <a:bodyPr/>
                    <a:lstStyle/>
                    <a:p>
                      <a:pPr algn="l" fontAlgn="ctr"/>
                      <a:r>
                        <a:rPr lang="nb-NO" sz="2000" b="0" i="0" u="none" strike="noStrike" dirty="0">
                          <a:effectLst/>
                          <a:latin typeface="Calibri" panose="020F0502020204030204" pitchFamily="34" charset="0"/>
                        </a:rPr>
                        <a:t>Annet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67756805"/>
                  </a:ext>
                </a:extLst>
              </a:tr>
              <a:tr h="664295">
                <a:tc>
                  <a:txBody>
                    <a:bodyPr/>
                    <a:lstStyle/>
                    <a:p>
                      <a:pPr algn="l" fontAlgn="ctr"/>
                      <a:r>
                        <a:rPr lang="nb-NO" sz="2000" b="0" i="0" u="none" strike="noStrike" dirty="0">
                          <a:effectLst/>
                          <a:latin typeface="Calibri" panose="020F0502020204030204" pitchFamily="34" charset="0"/>
                        </a:rPr>
                        <a:t>Jeg er tilstrekkelig sosial som jeg 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10488521"/>
                  </a:ext>
                </a:extLst>
              </a:tr>
              <a:tr h="385775">
                <a:tc>
                  <a:txBody>
                    <a:bodyPr/>
                    <a:lstStyle/>
                    <a:p>
                      <a:pPr algn="l" fontAlgn="ctr"/>
                      <a:r>
                        <a:rPr lang="nb-NO" sz="2000" b="0" i="0" u="none" strike="noStrike" dirty="0">
                          <a:effectLst/>
                          <a:latin typeface="Calibri" panose="020F0502020204030204" pitchFamily="34" charset="0"/>
                        </a:rPr>
                        <a:t>Ingen hindringer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7667269"/>
                  </a:ext>
                </a:extLst>
              </a:tr>
              <a:tr h="664295">
                <a:tc>
                  <a:txBody>
                    <a:bodyPr/>
                    <a:lstStyle/>
                    <a:p>
                      <a:pPr algn="l" fontAlgn="ctr"/>
                      <a:r>
                        <a:rPr lang="nb-NO" sz="2000" b="0" i="0" u="none" strike="noStrike" dirty="0">
                          <a:effectLst/>
                          <a:latin typeface="Calibri" panose="020F0502020204030204" pitchFamily="34" charset="0"/>
                        </a:rPr>
                        <a:t>Ønsker ikke å være mer sosial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92224245"/>
                  </a:ext>
                </a:extLst>
              </a:tr>
            </a:tbl>
          </a:graphicData>
        </a:graphic>
      </p:graphicFrame>
    </p:spTree>
    <p:extLst>
      <p:ext uri="{BB962C8B-B14F-4D97-AF65-F5344CB8AC3E}">
        <p14:creationId xmlns:p14="http://schemas.microsoft.com/office/powerpoint/2010/main" val="194524148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74020-EE96-DD69-C873-789EDB21B113}"/>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A8AEEA5F-E1B6-2BB3-4134-40939B5E578F}"/>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EA941196-D8F0-A589-A215-A45BA06EA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2047120F-55B3-BB27-00D4-50F4E622C6DB}"/>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315B12D0-8AE0-A2C7-4084-95758AA5359A}"/>
              </a:ext>
            </a:extLst>
          </p:cNvPr>
          <p:cNvSpPr>
            <a:spLocks noGrp="1"/>
          </p:cNvSpPr>
          <p:nvPr>
            <p:ph type="body" sz="quarter" idx="10"/>
          </p:nvPr>
        </p:nvSpPr>
        <p:spPr/>
        <p:txBody>
          <a:bodyPr/>
          <a:lstStyle/>
          <a:p>
            <a:r>
              <a:rPr lang="nb-NO" dirty="0"/>
              <a:t>Resultater: Deltakelse i organiserte og uorganiserte aktiviteter</a:t>
            </a:r>
          </a:p>
        </p:txBody>
      </p:sp>
    </p:spTree>
    <p:extLst>
      <p:ext uri="{BB962C8B-B14F-4D97-AF65-F5344CB8AC3E}">
        <p14:creationId xmlns:p14="http://schemas.microsoft.com/office/powerpoint/2010/main" val="187537674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8C46C-F46B-05A8-598E-D500CBA568D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ED60492-B302-5C4A-3F41-35FC3094B180}"/>
              </a:ext>
            </a:extLst>
          </p:cNvPr>
          <p:cNvSpPr>
            <a:spLocks noGrp="1"/>
          </p:cNvSpPr>
          <p:nvPr>
            <p:ph type="title"/>
          </p:nvPr>
        </p:nvSpPr>
        <p:spPr/>
        <p:txBody>
          <a:bodyPr/>
          <a:lstStyle/>
          <a:p>
            <a:r>
              <a:rPr lang="nb-NO" dirty="0"/>
              <a:t>Hvor ofte deltar du på </a:t>
            </a:r>
            <a:r>
              <a:rPr lang="nb-NO" u="sng" dirty="0"/>
              <a:t>organiserte aktiviteter / frivillig arbeid </a:t>
            </a:r>
            <a:r>
              <a:rPr lang="nb-NO" dirty="0"/>
              <a:t>som for eksempel idrettslag, politiske lag, trossamfunn, kor eller andre lignende ting? </a:t>
            </a:r>
          </a:p>
        </p:txBody>
      </p:sp>
      <p:graphicFrame>
        <p:nvGraphicFramePr>
          <p:cNvPr id="8" name="Plassholder for innhold 7">
            <a:extLst>
              <a:ext uri="{FF2B5EF4-FFF2-40B4-BE49-F238E27FC236}">
                <a16:creationId xmlns:a16="http://schemas.microsoft.com/office/drawing/2014/main" id="{E33AB344-BE6C-E7EE-74F3-C365658F6D6E}"/>
              </a:ext>
            </a:extLst>
          </p:cNvPr>
          <p:cNvGraphicFramePr>
            <a:graphicFrameLocks noGrp="1"/>
          </p:cNvGraphicFramePr>
          <p:nvPr>
            <p:ph idx="10"/>
            <p:extLst>
              <p:ext uri="{D42A27DB-BD31-4B8C-83A1-F6EECF244321}">
                <p14:modId xmlns:p14="http://schemas.microsoft.com/office/powerpoint/2010/main" val="3474263892"/>
              </p:ext>
            </p:extLst>
          </p:nvPr>
        </p:nvGraphicFramePr>
        <p:xfrm>
          <a:off x="1401763" y="3635581"/>
          <a:ext cx="9994783" cy="88755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Plassholder for innhold 2">
            <a:extLst>
              <a:ext uri="{FF2B5EF4-FFF2-40B4-BE49-F238E27FC236}">
                <a16:creationId xmlns:a16="http://schemas.microsoft.com/office/drawing/2014/main" id="{B3A9B102-1411-E3E4-0F97-03609B6D9FCC}"/>
              </a:ext>
            </a:extLst>
          </p:cNvPr>
          <p:cNvGraphicFramePr>
            <a:graphicFrameLocks/>
          </p:cNvGraphicFramePr>
          <p:nvPr>
            <p:extLst>
              <p:ext uri="{D42A27DB-BD31-4B8C-83A1-F6EECF244321}">
                <p14:modId xmlns:p14="http://schemas.microsoft.com/office/powerpoint/2010/main" val="1236310995"/>
              </p:ext>
            </p:extLst>
          </p:nvPr>
        </p:nvGraphicFramePr>
        <p:xfrm>
          <a:off x="11850688" y="3715966"/>
          <a:ext cx="11464926" cy="8875507"/>
        </p:xfrm>
        <a:graphic>
          <a:graphicData uri="http://schemas.openxmlformats.org/drawingml/2006/table">
            <a:tbl>
              <a:tblPr firstRow="1" firstCol="1" bandRow="1"/>
              <a:tblGrid>
                <a:gridCol w="2422873">
                  <a:extLst>
                    <a:ext uri="{9D8B030D-6E8A-4147-A177-3AD203B41FA5}">
                      <a16:colId xmlns:a16="http://schemas.microsoft.com/office/drawing/2014/main" val="1626734724"/>
                    </a:ext>
                  </a:extLst>
                </a:gridCol>
                <a:gridCol w="1293541">
                  <a:extLst>
                    <a:ext uri="{9D8B030D-6E8A-4147-A177-3AD203B41FA5}">
                      <a16:colId xmlns:a16="http://schemas.microsoft.com/office/drawing/2014/main" val="2465435183"/>
                    </a:ext>
                  </a:extLst>
                </a:gridCol>
                <a:gridCol w="1343799">
                  <a:extLst>
                    <a:ext uri="{9D8B030D-6E8A-4147-A177-3AD203B41FA5}">
                      <a16:colId xmlns:a16="http://schemas.microsoft.com/office/drawing/2014/main" val="2900840986"/>
                    </a:ext>
                  </a:extLst>
                </a:gridCol>
                <a:gridCol w="1533216">
                  <a:extLst>
                    <a:ext uri="{9D8B030D-6E8A-4147-A177-3AD203B41FA5}">
                      <a16:colId xmlns:a16="http://schemas.microsoft.com/office/drawing/2014/main" val="481062918"/>
                    </a:ext>
                  </a:extLst>
                </a:gridCol>
                <a:gridCol w="1760118">
                  <a:extLst>
                    <a:ext uri="{9D8B030D-6E8A-4147-A177-3AD203B41FA5}">
                      <a16:colId xmlns:a16="http://schemas.microsoft.com/office/drawing/2014/main" val="1570667135"/>
                    </a:ext>
                  </a:extLst>
                </a:gridCol>
                <a:gridCol w="1621423">
                  <a:extLst>
                    <a:ext uri="{9D8B030D-6E8A-4147-A177-3AD203B41FA5}">
                      <a16:colId xmlns:a16="http://schemas.microsoft.com/office/drawing/2014/main" val="2764790534"/>
                    </a:ext>
                  </a:extLst>
                </a:gridCol>
                <a:gridCol w="1489956">
                  <a:extLst>
                    <a:ext uri="{9D8B030D-6E8A-4147-A177-3AD203B41FA5}">
                      <a16:colId xmlns:a16="http://schemas.microsoft.com/office/drawing/2014/main" val="150026983"/>
                    </a:ext>
                  </a:extLst>
                </a:gridCol>
              </a:tblGrid>
              <a:tr h="1406962">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169200">
                <a:tc>
                  <a:txBody>
                    <a:bodyPr/>
                    <a:lstStyle/>
                    <a:p>
                      <a:pPr algn="l" fontAlgn="ctr"/>
                      <a:r>
                        <a:rPr lang="nb-NO" sz="2400" b="0" i="0" u="none" strike="noStrike" dirty="0">
                          <a:effectLst/>
                          <a:latin typeface="Calibri" panose="020F0502020204030204" pitchFamily="34" charset="0"/>
                        </a:rPr>
                        <a:t>Daglig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169200">
                <a:tc>
                  <a:txBody>
                    <a:bodyPr/>
                    <a:lstStyle/>
                    <a:p>
                      <a:pPr algn="l" fontAlgn="ctr"/>
                      <a:r>
                        <a:rPr lang="nb-NO" sz="2400" b="0" i="0" u="none" strike="noStrike" dirty="0">
                          <a:effectLst/>
                          <a:latin typeface="Calibri" panose="020F0502020204030204" pitchFamily="34" charset="0"/>
                        </a:rPr>
                        <a:t>Ukentlig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192403">
                <a:tc>
                  <a:txBody>
                    <a:bodyPr/>
                    <a:lstStyle/>
                    <a:p>
                      <a:pPr algn="l" fontAlgn="ctr"/>
                      <a:r>
                        <a:rPr lang="nb-NO" sz="2400" b="0" i="0" u="none" strike="noStrike" dirty="0">
                          <a:effectLst/>
                          <a:latin typeface="Calibri" panose="020F0502020204030204" pitchFamily="34" charset="0"/>
                        </a:rPr>
                        <a:t>Månedlig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384271">
                <a:tc>
                  <a:txBody>
                    <a:bodyPr/>
                    <a:lstStyle/>
                    <a:p>
                      <a:pPr algn="l" fontAlgn="ctr"/>
                      <a:r>
                        <a:rPr lang="nb-NO" sz="2400" b="0" i="0" u="none" strike="noStrike" dirty="0">
                          <a:effectLst/>
                          <a:latin typeface="Calibri" panose="020F0502020204030204" pitchFamily="34" charset="0"/>
                        </a:rPr>
                        <a:t>Sjeldnere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767607562"/>
                  </a:ext>
                </a:extLst>
              </a:tr>
              <a:tr h="1384271">
                <a:tc>
                  <a:txBody>
                    <a:bodyPr/>
                    <a:lstStyle/>
                    <a:p>
                      <a:pPr algn="l" fontAlgn="ctr"/>
                      <a:r>
                        <a:rPr lang="nb-NO" sz="2400" b="0" i="0" u="none" strike="noStrike" dirty="0">
                          <a:effectLst/>
                          <a:latin typeface="Calibri" panose="020F0502020204030204" pitchFamily="34" charset="0"/>
                        </a:rPr>
                        <a:t>Aldri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169200">
                <a:tc>
                  <a:txBody>
                    <a:bodyPr/>
                    <a:lstStyle/>
                    <a:p>
                      <a:pPr algn="l" fontAlgn="ctr"/>
                      <a:r>
                        <a:rPr lang="nb-NO" sz="24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547494"/>
                  </a:ext>
                </a:extLst>
              </a:tr>
            </a:tbl>
          </a:graphicData>
        </a:graphic>
      </p:graphicFrame>
      <p:sp>
        <p:nvSpPr>
          <p:cNvPr id="3" name="Tittel 1">
            <a:extLst>
              <a:ext uri="{FF2B5EF4-FFF2-40B4-BE49-F238E27FC236}">
                <a16:creationId xmlns:a16="http://schemas.microsoft.com/office/drawing/2014/main" id="{1D68B661-0A10-D7A3-270C-C579ABDE798B}"/>
              </a:ext>
            </a:extLst>
          </p:cNvPr>
          <p:cNvSpPr txBox="1">
            <a:spLocks/>
          </p:cNvSpPr>
          <p:nvPr/>
        </p:nvSpPr>
        <p:spPr>
          <a:xfrm>
            <a:off x="1348278" y="221912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85000" lnSpcReduction="1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28 % av de som har svart på undersøkelsen oppgir at de minst ukentlig deltar på organiserte aktiviteter/frivillig arbeid. 35 % deltar månedlig eller sjeldnere, mens 36 % aldri deltar i organiserte aktiviteter. Her er det små forskjeller når vi bryter ned på både kjønn og alder. Rett nok er andelen som svarer Aldri høyest blant de over 85 år med 44 %, men dette er ikke særlig høyere enn de i aldersgruppen 55-64 år (39 %)</a:t>
            </a:r>
          </a:p>
        </p:txBody>
      </p:sp>
      <p:sp>
        <p:nvSpPr>
          <p:cNvPr id="4" name="Tittel 1">
            <a:extLst>
              <a:ext uri="{FF2B5EF4-FFF2-40B4-BE49-F238E27FC236}">
                <a16:creationId xmlns:a16="http://schemas.microsoft.com/office/drawing/2014/main" id="{23EBAC67-3846-B26D-A45E-199F017A64BA}"/>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a:t>
            </a:r>
            <a:r>
              <a:rPr lang="nb-NO" sz="2400" dirty="0"/>
              <a:t> n=4842 	</a:t>
            </a:r>
            <a:r>
              <a:rPr lang="nb-NO" sz="2400" b="1" dirty="0"/>
              <a:t>Menn: </a:t>
            </a:r>
            <a:r>
              <a:rPr lang="nb-NO" sz="2400" dirty="0"/>
              <a:t>n=2114, </a:t>
            </a:r>
            <a:r>
              <a:rPr lang="nb-NO" sz="2400" b="1" dirty="0"/>
              <a:t>Kvinner:</a:t>
            </a:r>
            <a:r>
              <a:rPr lang="nb-NO" sz="2400" dirty="0"/>
              <a:t> n=2728,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72116258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FF08D-B753-9709-F388-E5937FFA337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FFE0B6F-C8EF-BC85-AC0B-B96C68774D3A}"/>
              </a:ext>
            </a:extLst>
          </p:cNvPr>
          <p:cNvSpPr>
            <a:spLocks noGrp="1"/>
          </p:cNvSpPr>
          <p:nvPr>
            <p:ph type="title"/>
          </p:nvPr>
        </p:nvSpPr>
        <p:spPr/>
        <p:txBody>
          <a:bodyPr>
            <a:normAutofit fontScale="90000"/>
          </a:bodyPr>
          <a:lstStyle/>
          <a:p>
            <a:r>
              <a:rPr lang="nb-NO" dirty="0"/>
              <a:t>Hvor ofte deltar du på </a:t>
            </a:r>
            <a:r>
              <a:rPr lang="nb-NO" u="sng" dirty="0"/>
              <a:t>organiserte aktiviteter / frivillig arbeid </a:t>
            </a:r>
            <a:r>
              <a:rPr lang="nb-NO" dirty="0"/>
              <a:t>som for eksempel idrettslag, politiske lag, trossamfunn, kor eller andre lignende ting? </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947C0857-03D9-A833-1FF0-279117F7D79F}"/>
              </a:ext>
            </a:extLst>
          </p:cNvPr>
          <p:cNvGraphicFramePr>
            <a:graphicFrameLocks noGrp="1"/>
          </p:cNvGraphicFramePr>
          <p:nvPr>
            <p:ph idx="11"/>
            <p:extLst>
              <p:ext uri="{D42A27DB-BD31-4B8C-83A1-F6EECF244321}">
                <p14:modId xmlns:p14="http://schemas.microsoft.com/office/powerpoint/2010/main" val="3178146720"/>
              </p:ext>
            </p:extLst>
          </p:nvPr>
        </p:nvGraphicFramePr>
        <p:xfrm>
          <a:off x="1847088" y="2640012"/>
          <a:ext cx="21413665" cy="9636293"/>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2429804">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182473">
                <a:tc>
                  <a:txBody>
                    <a:bodyPr/>
                    <a:lstStyle/>
                    <a:p>
                      <a:pPr algn="l" fontAlgn="ctr"/>
                      <a:r>
                        <a:rPr lang="nb-NO" sz="2400" b="0" i="0" u="none" strike="noStrike" dirty="0">
                          <a:effectLst/>
                          <a:latin typeface="Calibri" panose="020F0502020204030204" pitchFamily="34" charset="0"/>
                        </a:rPr>
                        <a:t>Daglig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182473">
                <a:tc>
                  <a:txBody>
                    <a:bodyPr/>
                    <a:lstStyle/>
                    <a:p>
                      <a:pPr algn="l" fontAlgn="ctr"/>
                      <a:r>
                        <a:rPr lang="nb-NO" sz="2400" b="0" i="0" u="none" strike="noStrike" dirty="0">
                          <a:effectLst/>
                          <a:latin typeface="Calibri" panose="020F0502020204030204" pitchFamily="34" charset="0"/>
                        </a:rPr>
                        <a:t>Ukentlig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182473">
                <a:tc>
                  <a:txBody>
                    <a:bodyPr/>
                    <a:lstStyle/>
                    <a:p>
                      <a:pPr algn="l" fontAlgn="ctr"/>
                      <a:r>
                        <a:rPr lang="nb-NO" sz="2400" b="0" i="0" u="none" strike="noStrike" dirty="0">
                          <a:effectLst/>
                          <a:latin typeface="Calibri" panose="020F0502020204030204" pitchFamily="34" charset="0"/>
                        </a:rPr>
                        <a:t>Månedlig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219690">
                <a:tc>
                  <a:txBody>
                    <a:bodyPr/>
                    <a:lstStyle/>
                    <a:p>
                      <a:pPr algn="l" fontAlgn="ctr"/>
                      <a:r>
                        <a:rPr lang="nb-NO" sz="2400" b="0" i="0" u="none" strike="noStrike" dirty="0">
                          <a:effectLst/>
                          <a:latin typeface="Calibri" panose="020F0502020204030204" pitchFamily="34" charset="0"/>
                        </a:rPr>
                        <a:t>Sjeldnere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272931059"/>
                  </a:ext>
                </a:extLst>
              </a:tr>
              <a:tr h="1219690">
                <a:tc>
                  <a:txBody>
                    <a:bodyPr/>
                    <a:lstStyle/>
                    <a:p>
                      <a:pPr algn="l" fontAlgn="ctr"/>
                      <a:r>
                        <a:rPr lang="nb-NO" sz="2400" b="0" i="0" u="none" strike="noStrike" dirty="0">
                          <a:effectLst/>
                          <a:latin typeface="Calibri" panose="020F0502020204030204" pitchFamily="34" charset="0"/>
                        </a:rPr>
                        <a:t>Aldri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219690">
                <a:tc>
                  <a:txBody>
                    <a:bodyPr/>
                    <a:lstStyle/>
                    <a:p>
                      <a:pPr algn="l" fontAlgn="ctr"/>
                      <a:r>
                        <a:rPr lang="nb-NO" sz="24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bl>
          </a:graphicData>
        </a:graphic>
      </p:graphicFrame>
      <p:sp>
        <p:nvSpPr>
          <p:cNvPr id="3" name="Tittel 1">
            <a:extLst>
              <a:ext uri="{FF2B5EF4-FFF2-40B4-BE49-F238E27FC236}">
                <a16:creationId xmlns:a16="http://schemas.microsoft.com/office/drawing/2014/main" id="{EE8B7051-9EC3-C166-3D44-EFF7A6523A6F}"/>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n=596,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n=1277, </a:t>
            </a:r>
            <a:r>
              <a:rPr lang="nb-NO" sz="2400" b="1" dirty="0"/>
              <a:t>Spjelkavik, Åse, Lerstad:</a:t>
            </a:r>
            <a:r>
              <a:rPr lang="nb-NO" sz="2400" dirty="0"/>
              <a:t> n=1289,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35280035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DE130-940F-7952-5C70-FCF15B201B8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1D25F53-BE99-764B-BDE8-D74D4B24C3B9}"/>
              </a:ext>
            </a:extLst>
          </p:cNvPr>
          <p:cNvSpPr>
            <a:spLocks noGrp="1"/>
          </p:cNvSpPr>
          <p:nvPr>
            <p:ph type="title"/>
          </p:nvPr>
        </p:nvSpPr>
        <p:spPr/>
        <p:txBody>
          <a:bodyPr/>
          <a:lstStyle/>
          <a:p>
            <a:r>
              <a:rPr lang="nb-NO" dirty="0"/>
              <a:t>Hvor ofte deltar du på </a:t>
            </a:r>
            <a:r>
              <a:rPr lang="nb-NO" u="sng" dirty="0"/>
              <a:t>uorganiserte aktiviteter</a:t>
            </a:r>
            <a:r>
              <a:rPr lang="nb-NO" dirty="0"/>
              <a:t> som for eksempel klubb, møte venner, turer i friluft med venner eller andre?</a:t>
            </a:r>
          </a:p>
        </p:txBody>
      </p:sp>
      <p:graphicFrame>
        <p:nvGraphicFramePr>
          <p:cNvPr id="8" name="Plassholder for innhold 7">
            <a:extLst>
              <a:ext uri="{FF2B5EF4-FFF2-40B4-BE49-F238E27FC236}">
                <a16:creationId xmlns:a16="http://schemas.microsoft.com/office/drawing/2014/main" id="{7EE0A865-505A-55A6-893C-3FB5AE2931C9}"/>
              </a:ext>
            </a:extLst>
          </p:cNvPr>
          <p:cNvGraphicFramePr>
            <a:graphicFrameLocks noGrp="1"/>
          </p:cNvGraphicFramePr>
          <p:nvPr>
            <p:ph idx="10"/>
            <p:extLst>
              <p:ext uri="{D42A27DB-BD31-4B8C-83A1-F6EECF244321}">
                <p14:modId xmlns:p14="http://schemas.microsoft.com/office/powerpoint/2010/main" val="659738996"/>
              </p:ext>
            </p:extLst>
          </p:nvPr>
        </p:nvGraphicFramePr>
        <p:xfrm>
          <a:off x="1401763" y="3618689"/>
          <a:ext cx="10448925" cy="889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Plassholder for innhold 2">
            <a:extLst>
              <a:ext uri="{FF2B5EF4-FFF2-40B4-BE49-F238E27FC236}">
                <a16:creationId xmlns:a16="http://schemas.microsoft.com/office/drawing/2014/main" id="{86781C9A-CB45-FF89-0BEB-F2FDDB96DAB5}"/>
              </a:ext>
            </a:extLst>
          </p:cNvPr>
          <p:cNvGraphicFramePr>
            <a:graphicFrameLocks/>
          </p:cNvGraphicFramePr>
          <p:nvPr>
            <p:extLst>
              <p:ext uri="{D42A27DB-BD31-4B8C-83A1-F6EECF244321}">
                <p14:modId xmlns:p14="http://schemas.microsoft.com/office/powerpoint/2010/main" val="4016171026"/>
              </p:ext>
            </p:extLst>
          </p:nvPr>
        </p:nvGraphicFramePr>
        <p:xfrm>
          <a:off x="11850688" y="3618689"/>
          <a:ext cx="11464926" cy="8972784"/>
        </p:xfrm>
        <a:graphic>
          <a:graphicData uri="http://schemas.openxmlformats.org/drawingml/2006/table">
            <a:tbl>
              <a:tblPr firstRow="1" firstCol="1" bandRow="1"/>
              <a:tblGrid>
                <a:gridCol w="2422873">
                  <a:extLst>
                    <a:ext uri="{9D8B030D-6E8A-4147-A177-3AD203B41FA5}">
                      <a16:colId xmlns:a16="http://schemas.microsoft.com/office/drawing/2014/main" val="1626734724"/>
                    </a:ext>
                  </a:extLst>
                </a:gridCol>
                <a:gridCol w="1293541">
                  <a:extLst>
                    <a:ext uri="{9D8B030D-6E8A-4147-A177-3AD203B41FA5}">
                      <a16:colId xmlns:a16="http://schemas.microsoft.com/office/drawing/2014/main" val="2465435183"/>
                    </a:ext>
                  </a:extLst>
                </a:gridCol>
                <a:gridCol w="1343799">
                  <a:extLst>
                    <a:ext uri="{9D8B030D-6E8A-4147-A177-3AD203B41FA5}">
                      <a16:colId xmlns:a16="http://schemas.microsoft.com/office/drawing/2014/main" val="2900840986"/>
                    </a:ext>
                  </a:extLst>
                </a:gridCol>
                <a:gridCol w="1533216">
                  <a:extLst>
                    <a:ext uri="{9D8B030D-6E8A-4147-A177-3AD203B41FA5}">
                      <a16:colId xmlns:a16="http://schemas.microsoft.com/office/drawing/2014/main" val="481062918"/>
                    </a:ext>
                  </a:extLst>
                </a:gridCol>
                <a:gridCol w="1760118">
                  <a:extLst>
                    <a:ext uri="{9D8B030D-6E8A-4147-A177-3AD203B41FA5}">
                      <a16:colId xmlns:a16="http://schemas.microsoft.com/office/drawing/2014/main" val="1570667135"/>
                    </a:ext>
                  </a:extLst>
                </a:gridCol>
                <a:gridCol w="1621423">
                  <a:extLst>
                    <a:ext uri="{9D8B030D-6E8A-4147-A177-3AD203B41FA5}">
                      <a16:colId xmlns:a16="http://schemas.microsoft.com/office/drawing/2014/main" val="2764790534"/>
                    </a:ext>
                  </a:extLst>
                </a:gridCol>
                <a:gridCol w="1489956">
                  <a:extLst>
                    <a:ext uri="{9D8B030D-6E8A-4147-A177-3AD203B41FA5}">
                      <a16:colId xmlns:a16="http://schemas.microsoft.com/office/drawing/2014/main" val="150026983"/>
                    </a:ext>
                  </a:extLst>
                </a:gridCol>
              </a:tblGrid>
              <a:tr h="2183895">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062800">
                <a:tc>
                  <a:txBody>
                    <a:bodyPr/>
                    <a:lstStyle/>
                    <a:p>
                      <a:pPr algn="l" fontAlgn="ctr"/>
                      <a:r>
                        <a:rPr lang="nb-NO" sz="2400" b="0" i="0" u="none" strike="noStrike" dirty="0">
                          <a:effectLst/>
                          <a:latin typeface="Calibri" panose="020F0502020204030204" pitchFamily="34" charset="0"/>
                        </a:rPr>
                        <a:t>Daglig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062800">
                <a:tc>
                  <a:txBody>
                    <a:bodyPr/>
                    <a:lstStyle/>
                    <a:p>
                      <a:pPr algn="l" fontAlgn="ctr"/>
                      <a:r>
                        <a:rPr lang="nb-NO" sz="2400" b="0" i="0" u="none" strike="noStrike" dirty="0">
                          <a:effectLst/>
                          <a:latin typeface="Calibri" panose="020F0502020204030204" pitchFamily="34" charset="0"/>
                        </a:rPr>
                        <a:t>Ukentlig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083891">
                <a:tc>
                  <a:txBody>
                    <a:bodyPr/>
                    <a:lstStyle/>
                    <a:p>
                      <a:pPr algn="l" fontAlgn="ctr"/>
                      <a:r>
                        <a:rPr lang="nb-NO" sz="2400" b="0" i="0" u="none" strike="noStrike" dirty="0">
                          <a:effectLst/>
                          <a:latin typeface="Calibri" panose="020F0502020204030204" pitchFamily="34" charset="0"/>
                        </a:rPr>
                        <a:t>Månedlig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258299">
                <a:tc>
                  <a:txBody>
                    <a:bodyPr/>
                    <a:lstStyle/>
                    <a:p>
                      <a:pPr algn="l" fontAlgn="ctr"/>
                      <a:r>
                        <a:rPr lang="nb-NO" sz="2400" b="0" i="0" u="none" strike="noStrike" dirty="0">
                          <a:effectLst/>
                          <a:latin typeface="Calibri" panose="020F0502020204030204" pitchFamily="34" charset="0"/>
                        </a:rPr>
                        <a:t>Sjeldnere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767607562"/>
                  </a:ext>
                </a:extLst>
              </a:tr>
              <a:tr h="1258299">
                <a:tc>
                  <a:txBody>
                    <a:bodyPr/>
                    <a:lstStyle/>
                    <a:p>
                      <a:pPr algn="l" fontAlgn="ctr"/>
                      <a:r>
                        <a:rPr lang="nb-NO" sz="2400" b="0" i="0" u="none" strike="noStrike" dirty="0">
                          <a:effectLst/>
                          <a:latin typeface="Calibri" panose="020F0502020204030204" pitchFamily="34" charset="0"/>
                        </a:rPr>
                        <a:t>Aldri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062800">
                <a:tc>
                  <a:txBody>
                    <a:bodyPr/>
                    <a:lstStyle/>
                    <a:p>
                      <a:pPr algn="l" fontAlgn="ctr"/>
                      <a:r>
                        <a:rPr lang="nb-NO" sz="24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547494"/>
                  </a:ext>
                </a:extLst>
              </a:tr>
            </a:tbl>
          </a:graphicData>
        </a:graphic>
      </p:graphicFrame>
      <p:sp>
        <p:nvSpPr>
          <p:cNvPr id="3" name="Tittel 1">
            <a:extLst>
              <a:ext uri="{FF2B5EF4-FFF2-40B4-BE49-F238E27FC236}">
                <a16:creationId xmlns:a16="http://schemas.microsoft.com/office/drawing/2014/main" id="{277D5C3D-FDAA-2A0D-22A5-216D7702050B}"/>
              </a:ext>
            </a:extLst>
          </p:cNvPr>
          <p:cNvSpPr txBox="1">
            <a:spLocks/>
          </p:cNvSpPr>
          <p:nvPr/>
        </p:nvSpPr>
        <p:spPr>
          <a:xfrm>
            <a:off x="1348278" y="221912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Det er flere som oppgir at de deltar på uorganiserte aktiviteter minst ukentlig (46 %). I tillegg gjør 44 % slike aktiviteter månedlig eller sjeldnere, mens bare 8 % er aldri med på dette. Kvinner er mer aktive på uorganiserte aktiviteter enn menn</a:t>
            </a:r>
          </a:p>
        </p:txBody>
      </p:sp>
      <p:sp>
        <p:nvSpPr>
          <p:cNvPr id="4" name="Tittel 1">
            <a:extLst>
              <a:ext uri="{FF2B5EF4-FFF2-40B4-BE49-F238E27FC236}">
                <a16:creationId xmlns:a16="http://schemas.microsoft.com/office/drawing/2014/main" id="{64FB37E6-BDCA-FC0B-F78C-952DB1B3AE54}"/>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a:t>
            </a:r>
            <a:r>
              <a:rPr lang="nb-NO" sz="2400" dirty="0"/>
              <a:t> n=4842 	</a:t>
            </a:r>
            <a:r>
              <a:rPr lang="nb-NO" sz="2400" b="1" dirty="0"/>
              <a:t>Menn: </a:t>
            </a:r>
            <a:r>
              <a:rPr lang="nb-NO" sz="2400" dirty="0"/>
              <a:t>n=2114, </a:t>
            </a:r>
            <a:r>
              <a:rPr lang="nb-NO" sz="2400" b="1" dirty="0"/>
              <a:t>Kvinner:</a:t>
            </a:r>
            <a:r>
              <a:rPr lang="nb-NO" sz="2400" dirty="0"/>
              <a:t> n=2728,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350862356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F8776-4F89-091F-C8A6-96AF612E674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DA5F24F-CD07-F68E-B953-2C0A0B3B04BC}"/>
              </a:ext>
            </a:extLst>
          </p:cNvPr>
          <p:cNvSpPr>
            <a:spLocks noGrp="1"/>
          </p:cNvSpPr>
          <p:nvPr>
            <p:ph type="title"/>
          </p:nvPr>
        </p:nvSpPr>
        <p:spPr/>
        <p:txBody>
          <a:bodyPr>
            <a:normAutofit fontScale="90000"/>
          </a:bodyPr>
          <a:lstStyle/>
          <a:p>
            <a:r>
              <a:rPr lang="nb-NO" dirty="0"/>
              <a:t>Hvor ofte deltar du på </a:t>
            </a:r>
            <a:r>
              <a:rPr lang="nb-NO" u="sng" dirty="0"/>
              <a:t>uorganiserte aktiviteter</a:t>
            </a:r>
            <a:r>
              <a:rPr lang="nb-NO" dirty="0"/>
              <a:t> som for eksempel klubb, møte venner, turer i friluft med venner eller andre?</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0C4B1F62-7494-3E88-1E1E-6CE118ACC86D}"/>
              </a:ext>
            </a:extLst>
          </p:cNvPr>
          <p:cNvGraphicFramePr>
            <a:graphicFrameLocks noGrp="1"/>
          </p:cNvGraphicFramePr>
          <p:nvPr>
            <p:ph idx="11"/>
            <p:extLst>
              <p:ext uri="{D42A27DB-BD31-4B8C-83A1-F6EECF244321}">
                <p14:modId xmlns:p14="http://schemas.microsoft.com/office/powerpoint/2010/main" val="126974546"/>
              </p:ext>
            </p:extLst>
          </p:nvPr>
        </p:nvGraphicFramePr>
        <p:xfrm>
          <a:off x="1847088" y="2640012"/>
          <a:ext cx="21413665" cy="9616841"/>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2424899">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180086">
                <a:tc>
                  <a:txBody>
                    <a:bodyPr/>
                    <a:lstStyle/>
                    <a:p>
                      <a:pPr algn="l" fontAlgn="ctr"/>
                      <a:r>
                        <a:rPr lang="nb-NO" sz="2400" b="0" i="0" u="none" strike="noStrike" dirty="0">
                          <a:effectLst/>
                          <a:latin typeface="Calibri" panose="020F0502020204030204" pitchFamily="34" charset="0"/>
                        </a:rPr>
                        <a:t>Daglig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180086">
                <a:tc>
                  <a:txBody>
                    <a:bodyPr/>
                    <a:lstStyle/>
                    <a:p>
                      <a:pPr algn="l" fontAlgn="ctr"/>
                      <a:r>
                        <a:rPr lang="nb-NO" sz="2400" b="0" i="0" u="none" strike="noStrike" dirty="0">
                          <a:effectLst/>
                          <a:latin typeface="Calibri" panose="020F0502020204030204" pitchFamily="34" charset="0"/>
                        </a:rPr>
                        <a:t>Ukentlig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180086">
                <a:tc>
                  <a:txBody>
                    <a:bodyPr/>
                    <a:lstStyle/>
                    <a:p>
                      <a:pPr algn="l" fontAlgn="ctr"/>
                      <a:r>
                        <a:rPr lang="nb-NO" sz="2400" b="0" i="0" u="none" strike="noStrike" dirty="0">
                          <a:effectLst/>
                          <a:latin typeface="Calibri" panose="020F0502020204030204" pitchFamily="34" charset="0"/>
                        </a:rPr>
                        <a:t>Månedlig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217228">
                <a:tc>
                  <a:txBody>
                    <a:bodyPr/>
                    <a:lstStyle/>
                    <a:p>
                      <a:pPr algn="l" fontAlgn="ctr"/>
                      <a:r>
                        <a:rPr lang="nb-NO" sz="2400" b="0" i="0" u="none" strike="noStrike" dirty="0">
                          <a:effectLst/>
                          <a:latin typeface="Calibri" panose="020F0502020204030204" pitchFamily="34" charset="0"/>
                        </a:rPr>
                        <a:t>Sjeldnere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272931059"/>
                  </a:ext>
                </a:extLst>
              </a:tr>
              <a:tr h="1217228">
                <a:tc>
                  <a:txBody>
                    <a:bodyPr/>
                    <a:lstStyle/>
                    <a:p>
                      <a:pPr algn="l" fontAlgn="ctr"/>
                      <a:r>
                        <a:rPr lang="nb-NO" sz="2400" b="0" i="0" u="none" strike="noStrike" dirty="0">
                          <a:effectLst/>
                          <a:latin typeface="Calibri" panose="020F0502020204030204" pitchFamily="34" charset="0"/>
                        </a:rPr>
                        <a:t>Aldri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217228">
                <a:tc>
                  <a:txBody>
                    <a:bodyPr/>
                    <a:lstStyle/>
                    <a:p>
                      <a:pPr algn="l" fontAlgn="ctr"/>
                      <a:r>
                        <a:rPr lang="nb-NO" sz="24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bl>
          </a:graphicData>
        </a:graphic>
      </p:graphicFrame>
      <p:sp>
        <p:nvSpPr>
          <p:cNvPr id="3" name="Tittel 1">
            <a:extLst>
              <a:ext uri="{FF2B5EF4-FFF2-40B4-BE49-F238E27FC236}">
                <a16:creationId xmlns:a16="http://schemas.microsoft.com/office/drawing/2014/main" id="{D19BAE98-0CF6-B504-E1D1-7474B19BDC4C}"/>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n=596,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n=1277, </a:t>
            </a:r>
            <a:r>
              <a:rPr lang="nb-NO" sz="2400" b="1" dirty="0"/>
              <a:t>Spjelkavik, Åse, Lerstad:</a:t>
            </a:r>
            <a:r>
              <a:rPr lang="nb-NO" sz="2400" dirty="0"/>
              <a:t> n=1289,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133148991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20976-5A39-5299-5FC6-13D29C51026C}"/>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517E3DA9-C7DC-F598-9078-41726A2CD5C7}"/>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9C9EF9C9-1105-92FE-CA34-B91E016068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BC05ECDF-117D-7179-2EEC-F4483751F982}"/>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97DDC79F-1D28-2E37-5FB0-06200DB6F8D3}"/>
              </a:ext>
            </a:extLst>
          </p:cNvPr>
          <p:cNvSpPr>
            <a:spLocks noGrp="1"/>
          </p:cNvSpPr>
          <p:nvPr>
            <p:ph type="body" sz="quarter" idx="10"/>
          </p:nvPr>
        </p:nvSpPr>
        <p:spPr/>
        <p:txBody>
          <a:bodyPr/>
          <a:lstStyle/>
          <a:p>
            <a:r>
              <a:rPr lang="nb-NO" dirty="0"/>
              <a:t>Resultater: Fysisk aktivitet</a:t>
            </a:r>
          </a:p>
        </p:txBody>
      </p:sp>
    </p:spTree>
    <p:extLst>
      <p:ext uri="{BB962C8B-B14F-4D97-AF65-F5344CB8AC3E}">
        <p14:creationId xmlns:p14="http://schemas.microsoft.com/office/powerpoint/2010/main" val="210701127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00B2C-9938-B027-DCC7-5616792138D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18D1819-035B-F926-ACDB-8E972D1EE05F}"/>
              </a:ext>
            </a:extLst>
          </p:cNvPr>
          <p:cNvSpPr>
            <a:spLocks noGrp="1"/>
          </p:cNvSpPr>
          <p:nvPr>
            <p:ph type="title"/>
          </p:nvPr>
        </p:nvSpPr>
        <p:spPr/>
        <p:txBody>
          <a:bodyPr/>
          <a:lstStyle/>
          <a:p>
            <a:r>
              <a:rPr lang="nb-NO" dirty="0"/>
              <a:t>Hvor mange ganger i uka går du tur eller driver med annen fysisk aktivitet?</a:t>
            </a:r>
          </a:p>
        </p:txBody>
      </p:sp>
      <p:graphicFrame>
        <p:nvGraphicFramePr>
          <p:cNvPr id="8" name="Plassholder for innhold 7">
            <a:extLst>
              <a:ext uri="{FF2B5EF4-FFF2-40B4-BE49-F238E27FC236}">
                <a16:creationId xmlns:a16="http://schemas.microsoft.com/office/drawing/2014/main" id="{F3976903-F326-7A12-32E8-4E4EF9748C24}"/>
              </a:ext>
            </a:extLst>
          </p:cNvPr>
          <p:cNvGraphicFramePr>
            <a:graphicFrameLocks noGrp="1"/>
          </p:cNvGraphicFramePr>
          <p:nvPr>
            <p:ph idx="10"/>
            <p:extLst>
              <p:ext uri="{D42A27DB-BD31-4B8C-83A1-F6EECF244321}">
                <p14:modId xmlns:p14="http://schemas.microsoft.com/office/powerpoint/2010/main" val="2274725989"/>
              </p:ext>
            </p:extLst>
          </p:nvPr>
        </p:nvGraphicFramePr>
        <p:xfrm>
          <a:off x="1401763" y="3540868"/>
          <a:ext cx="10448925" cy="8970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Plassholder for innhold 2">
            <a:extLst>
              <a:ext uri="{FF2B5EF4-FFF2-40B4-BE49-F238E27FC236}">
                <a16:creationId xmlns:a16="http://schemas.microsoft.com/office/drawing/2014/main" id="{EBC1697A-93FD-C018-14F8-09A805B492DC}"/>
              </a:ext>
            </a:extLst>
          </p:cNvPr>
          <p:cNvGraphicFramePr>
            <a:graphicFrameLocks/>
          </p:cNvGraphicFramePr>
          <p:nvPr>
            <p:extLst>
              <p:ext uri="{D42A27DB-BD31-4B8C-83A1-F6EECF244321}">
                <p14:modId xmlns:p14="http://schemas.microsoft.com/office/powerpoint/2010/main" val="2877932072"/>
              </p:ext>
            </p:extLst>
          </p:nvPr>
        </p:nvGraphicFramePr>
        <p:xfrm>
          <a:off x="11850688" y="3540868"/>
          <a:ext cx="11464926" cy="8970220"/>
        </p:xfrm>
        <a:graphic>
          <a:graphicData uri="http://schemas.openxmlformats.org/drawingml/2006/table">
            <a:tbl>
              <a:tblPr firstRow="1" firstCol="1" bandRow="1"/>
              <a:tblGrid>
                <a:gridCol w="2422873">
                  <a:extLst>
                    <a:ext uri="{9D8B030D-6E8A-4147-A177-3AD203B41FA5}">
                      <a16:colId xmlns:a16="http://schemas.microsoft.com/office/drawing/2014/main" val="1626734724"/>
                    </a:ext>
                  </a:extLst>
                </a:gridCol>
                <a:gridCol w="1293541">
                  <a:extLst>
                    <a:ext uri="{9D8B030D-6E8A-4147-A177-3AD203B41FA5}">
                      <a16:colId xmlns:a16="http://schemas.microsoft.com/office/drawing/2014/main" val="2465435183"/>
                    </a:ext>
                  </a:extLst>
                </a:gridCol>
                <a:gridCol w="1343799">
                  <a:extLst>
                    <a:ext uri="{9D8B030D-6E8A-4147-A177-3AD203B41FA5}">
                      <a16:colId xmlns:a16="http://schemas.microsoft.com/office/drawing/2014/main" val="2900840986"/>
                    </a:ext>
                  </a:extLst>
                </a:gridCol>
                <a:gridCol w="1533216">
                  <a:extLst>
                    <a:ext uri="{9D8B030D-6E8A-4147-A177-3AD203B41FA5}">
                      <a16:colId xmlns:a16="http://schemas.microsoft.com/office/drawing/2014/main" val="481062918"/>
                    </a:ext>
                  </a:extLst>
                </a:gridCol>
                <a:gridCol w="1760118">
                  <a:extLst>
                    <a:ext uri="{9D8B030D-6E8A-4147-A177-3AD203B41FA5}">
                      <a16:colId xmlns:a16="http://schemas.microsoft.com/office/drawing/2014/main" val="1570667135"/>
                    </a:ext>
                  </a:extLst>
                </a:gridCol>
                <a:gridCol w="1621423">
                  <a:extLst>
                    <a:ext uri="{9D8B030D-6E8A-4147-A177-3AD203B41FA5}">
                      <a16:colId xmlns:a16="http://schemas.microsoft.com/office/drawing/2014/main" val="2764790534"/>
                    </a:ext>
                  </a:extLst>
                </a:gridCol>
                <a:gridCol w="1489956">
                  <a:extLst>
                    <a:ext uri="{9D8B030D-6E8A-4147-A177-3AD203B41FA5}">
                      <a16:colId xmlns:a16="http://schemas.microsoft.com/office/drawing/2014/main" val="150026983"/>
                    </a:ext>
                  </a:extLst>
                </a:gridCol>
              </a:tblGrid>
              <a:tr h="2476619">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205255">
                <a:tc>
                  <a:txBody>
                    <a:bodyPr/>
                    <a:lstStyle/>
                    <a:p>
                      <a:pPr algn="l" fontAlgn="ctr"/>
                      <a:r>
                        <a:rPr lang="nb-NO" sz="2400" b="0" i="0" u="none" strike="noStrike" dirty="0">
                          <a:effectLst/>
                          <a:latin typeface="Calibri" panose="020F0502020204030204" pitchFamily="34" charset="0"/>
                        </a:rPr>
                        <a:t>Fem ganger i uka eller mer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205255">
                <a:tc>
                  <a:txBody>
                    <a:bodyPr/>
                    <a:lstStyle/>
                    <a:p>
                      <a:pPr algn="l" fontAlgn="ctr"/>
                      <a:r>
                        <a:rPr lang="nb-NO" sz="2400" b="0" i="0" u="none" strike="noStrike" dirty="0">
                          <a:effectLst/>
                          <a:latin typeface="Calibri" panose="020F0502020204030204" pitchFamily="34" charset="0"/>
                        </a:rPr>
                        <a:t>3-4 ganger i uka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37 %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229173">
                <a:tc>
                  <a:txBody>
                    <a:bodyPr/>
                    <a:lstStyle/>
                    <a:p>
                      <a:pPr algn="l" fontAlgn="ctr"/>
                      <a:r>
                        <a:rPr lang="nb-NO" sz="2400" b="0" i="0" u="none" strike="noStrike" dirty="0">
                          <a:effectLst/>
                          <a:latin typeface="Calibri" panose="020F0502020204030204" pitchFamily="34" charset="0"/>
                        </a:rPr>
                        <a:t>1-2 ganger i uka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426959">
                <a:tc>
                  <a:txBody>
                    <a:bodyPr/>
                    <a:lstStyle/>
                    <a:p>
                      <a:pPr algn="l" fontAlgn="ctr"/>
                      <a:r>
                        <a:rPr lang="nb-NO" sz="2400" b="0" i="0" u="none" strike="noStrike" dirty="0">
                          <a:effectLst/>
                          <a:latin typeface="Calibri" panose="020F0502020204030204" pitchFamily="34" charset="0"/>
                        </a:rPr>
                        <a:t>Sjeldnere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767607562"/>
                  </a:ext>
                </a:extLst>
              </a:tr>
              <a:tr h="1426959">
                <a:tc>
                  <a:txBody>
                    <a:bodyPr/>
                    <a:lstStyle/>
                    <a:p>
                      <a:pPr algn="l" fontAlgn="ctr"/>
                      <a:r>
                        <a:rPr lang="nb-NO" sz="2400" b="0" i="0" u="none" strike="noStrike" dirty="0">
                          <a:effectLst/>
                          <a:latin typeface="Calibri" panose="020F0502020204030204" pitchFamily="34" charset="0"/>
                        </a:rPr>
                        <a:t>Ingenting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bl>
          </a:graphicData>
        </a:graphic>
      </p:graphicFrame>
      <p:sp>
        <p:nvSpPr>
          <p:cNvPr id="3" name="Tittel 1">
            <a:extLst>
              <a:ext uri="{FF2B5EF4-FFF2-40B4-BE49-F238E27FC236}">
                <a16:creationId xmlns:a16="http://schemas.microsoft.com/office/drawing/2014/main" id="{F9E2C647-0195-8B59-A7EF-7491A132E384}"/>
              </a:ext>
            </a:extLst>
          </p:cNvPr>
          <p:cNvSpPr txBox="1">
            <a:spLocks/>
          </p:cNvSpPr>
          <p:nvPr/>
        </p:nvSpPr>
        <p:spPr>
          <a:xfrm>
            <a:off x="1347962" y="192729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De aller fleste (88 %) går tur eller driver annen fysisk aktivitet minst ukentlig, og flertallet gjør dette også flere ganger i uka. Bare 12 % svarer at de sjeldnere eller aldri gjør dette. Det er her ingen forskjell mellom menn og kvinner, og bare små forskjeller mellom aldersgruppene. Det er rett nok litt flere blant de eldste som sjelden eller aldri driver slik aktivitet, men også blant disse svarer 77 % at de gjør dette minst en gang i uka. </a:t>
            </a:r>
          </a:p>
        </p:txBody>
      </p:sp>
      <p:sp>
        <p:nvSpPr>
          <p:cNvPr id="4" name="Tittel 1">
            <a:extLst>
              <a:ext uri="{FF2B5EF4-FFF2-40B4-BE49-F238E27FC236}">
                <a16:creationId xmlns:a16="http://schemas.microsoft.com/office/drawing/2014/main" id="{2CF4590C-ED21-E82E-D3D0-F43C7DA05BB7}"/>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a:t>
            </a:r>
            <a:r>
              <a:rPr lang="nb-NO" sz="2400" dirty="0"/>
              <a:t> n=4842 	</a:t>
            </a:r>
            <a:r>
              <a:rPr lang="nb-NO" sz="2400" b="1" dirty="0"/>
              <a:t>Menn: </a:t>
            </a:r>
            <a:r>
              <a:rPr lang="nb-NO" sz="2400" dirty="0"/>
              <a:t>n=2114, </a:t>
            </a:r>
            <a:r>
              <a:rPr lang="nb-NO" sz="2400" b="1" dirty="0"/>
              <a:t>Kvinner:</a:t>
            </a:r>
            <a:r>
              <a:rPr lang="nb-NO" sz="2400" dirty="0"/>
              <a:t> n=2728,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305204136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9DA13-4BC7-D70D-BFF3-A35372C3BE5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2006326-18F0-A6EA-861B-132C4FDAD53B}"/>
              </a:ext>
            </a:extLst>
          </p:cNvPr>
          <p:cNvSpPr>
            <a:spLocks noGrp="1"/>
          </p:cNvSpPr>
          <p:nvPr>
            <p:ph type="title"/>
          </p:nvPr>
        </p:nvSpPr>
        <p:spPr/>
        <p:txBody>
          <a:bodyPr>
            <a:normAutofit/>
          </a:bodyPr>
          <a:lstStyle/>
          <a:p>
            <a:r>
              <a:rPr lang="nb-NO" dirty="0"/>
              <a:t>Hvor mange ganger i uka går du tur eller driver med annen fysisk aktivitet?</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A35A71EC-32AD-4C58-5186-BA8DB07E5C58}"/>
              </a:ext>
            </a:extLst>
          </p:cNvPr>
          <p:cNvGraphicFramePr>
            <a:graphicFrameLocks noGrp="1"/>
          </p:cNvGraphicFramePr>
          <p:nvPr>
            <p:ph idx="11"/>
            <p:extLst>
              <p:ext uri="{D42A27DB-BD31-4B8C-83A1-F6EECF244321}">
                <p14:modId xmlns:p14="http://schemas.microsoft.com/office/powerpoint/2010/main" val="2583994788"/>
              </p:ext>
            </p:extLst>
          </p:nvPr>
        </p:nvGraphicFramePr>
        <p:xfrm>
          <a:off x="1847088" y="2640012"/>
          <a:ext cx="21413665" cy="9336396"/>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2695341">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311697">
                <a:tc>
                  <a:txBody>
                    <a:bodyPr/>
                    <a:lstStyle/>
                    <a:p>
                      <a:pPr algn="l" fontAlgn="ctr"/>
                      <a:r>
                        <a:rPr lang="nb-NO" sz="2400" b="0" i="0" u="none" strike="noStrike" dirty="0">
                          <a:effectLst/>
                          <a:latin typeface="Calibri" panose="020F0502020204030204" pitchFamily="34" charset="0"/>
                        </a:rPr>
                        <a:t>Fem ganger i uka eller mer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311697">
                <a:tc>
                  <a:txBody>
                    <a:bodyPr/>
                    <a:lstStyle/>
                    <a:p>
                      <a:pPr algn="l" fontAlgn="ctr"/>
                      <a:r>
                        <a:rPr lang="nb-NO" sz="2400" b="0" i="0" u="none" strike="noStrike" dirty="0">
                          <a:effectLst/>
                          <a:latin typeface="Calibri" panose="020F0502020204030204" pitchFamily="34" charset="0"/>
                        </a:rPr>
                        <a:t>3-4 ganger i uka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311697">
                <a:tc>
                  <a:txBody>
                    <a:bodyPr/>
                    <a:lstStyle/>
                    <a:p>
                      <a:pPr algn="l" fontAlgn="ctr"/>
                      <a:r>
                        <a:rPr lang="nb-NO" sz="2400" b="0" i="0" u="none" strike="noStrike" dirty="0">
                          <a:effectLst/>
                          <a:latin typeface="Calibri" panose="020F0502020204030204" pitchFamily="34" charset="0"/>
                        </a:rPr>
                        <a:t>1-2 ganger i uka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352982">
                <a:tc>
                  <a:txBody>
                    <a:bodyPr/>
                    <a:lstStyle/>
                    <a:p>
                      <a:pPr algn="l" fontAlgn="ctr"/>
                      <a:r>
                        <a:rPr lang="nb-NO" sz="2400" b="0" i="0" u="none" strike="noStrike" dirty="0">
                          <a:effectLst/>
                          <a:latin typeface="Calibri" panose="020F0502020204030204" pitchFamily="34" charset="0"/>
                        </a:rPr>
                        <a:t>Sjeldnere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272931059"/>
                  </a:ext>
                </a:extLst>
              </a:tr>
              <a:tr h="1352982">
                <a:tc>
                  <a:txBody>
                    <a:bodyPr/>
                    <a:lstStyle/>
                    <a:p>
                      <a:pPr algn="l" fontAlgn="ctr"/>
                      <a:r>
                        <a:rPr lang="nb-NO" sz="2400" b="0" i="0" u="none" strike="noStrike" dirty="0">
                          <a:effectLst/>
                          <a:latin typeface="Calibri" panose="020F0502020204030204" pitchFamily="34" charset="0"/>
                        </a:rPr>
                        <a:t>Ingenting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bl>
          </a:graphicData>
        </a:graphic>
      </p:graphicFrame>
      <p:sp>
        <p:nvSpPr>
          <p:cNvPr id="3" name="Tittel 1">
            <a:extLst>
              <a:ext uri="{FF2B5EF4-FFF2-40B4-BE49-F238E27FC236}">
                <a16:creationId xmlns:a16="http://schemas.microsoft.com/office/drawing/2014/main" id="{A72398FC-00F8-E3F8-FDF2-23D387040769}"/>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n=596,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n=1277, </a:t>
            </a:r>
            <a:r>
              <a:rPr lang="nb-NO" sz="2400" b="1" dirty="0"/>
              <a:t>Spjelkavik, Åse, Lerstad:</a:t>
            </a:r>
            <a:r>
              <a:rPr lang="nb-NO" sz="2400" dirty="0"/>
              <a:t> n=1289,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1030037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E1500C5-2980-B0C9-9A12-38A80A00F5C2}"/>
              </a:ext>
            </a:extLst>
          </p:cNvPr>
          <p:cNvSpPr>
            <a:spLocks noGrp="1"/>
          </p:cNvSpPr>
          <p:nvPr>
            <p:ph type="body" sz="quarter" idx="10"/>
          </p:nvPr>
        </p:nvSpPr>
        <p:spPr/>
        <p:txBody>
          <a:bodyPr/>
          <a:lstStyle/>
          <a:p>
            <a:r>
              <a:rPr lang="nb-NO" dirty="0"/>
              <a:t>Demografi</a:t>
            </a:r>
          </a:p>
        </p:txBody>
      </p:sp>
    </p:spTree>
    <p:extLst>
      <p:ext uri="{BB962C8B-B14F-4D97-AF65-F5344CB8AC3E}">
        <p14:creationId xmlns:p14="http://schemas.microsoft.com/office/powerpoint/2010/main" val="345244420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AD4E0-89D4-80FC-2968-B100B3BE6B40}"/>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92DB3AC4-6693-09C0-C106-6DEC913A4F2E}"/>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02A17CB9-5D81-2FC3-7850-D84F95AAB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3725045A-A101-C8B7-4A30-D13321E339B5}"/>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A3067305-B6FD-2527-052B-0BF02E01AD49}"/>
              </a:ext>
            </a:extLst>
          </p:cNvPr>
          <p:cNvSpPr>
            <a:spLocks noGrp="1"/>
          </p:cNvSpPr>
          <p:nvPr>
            <p:ph type="body" sz="quarter" idx="10"/>
          </p:nvPr>
        </p:nvSpPr>
        <p:spPr/>
        <p:txBody>
          <a:bodyPr/>
          <a:lstStyle/>
          <a:p>
            <a:r>
              <a:rPr lang="nb-NO" dirty="0"/>
              <a:t>Resultater: Mangler i nærmiljøet</a:t>
            </a:r>
          </a:p>
        </p:txBody>
      </p:sp>
    </p:spTree>
    <p:extLst>
      <p:ext uri="{BB962C8B-B14F-4D97-AF65-F5344CB8AC3E}">
        <p14:creationId xmlns:p14="http://schemas.microsoft.com/office/powerpoint/2010/main" val="70563613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1C07E-879B-E19A-6A4D-BB54CB2512C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B145455B-46BD-2ABD-5A58-1B546D6A52D8}"/>
              </a:ext>
            </a:extLst>
          </p:cNvPr>
          <p:cNvSpPr>
            <a:spLocks noGrp="1"/>
          </p:cNvSpPr>
          <p:nvPr>
            <p:ph type="title"/>
          </p:nvPr>
        </p:nvSpPr>
        <p:spPr>
          <a:xfrm>
            <a:off x="1402079" y="431800"/>
            <a:ext cx="21633959" cy="1591554"/>
          </a:xfrm>
        </p:spPr>
        <p:txBody>
          <a:bodyPr/>
          <a:lstStyle/>
          <a:p>
            <a:r>
              <a:rPr lang="nb-NO" dirty="0"/>
              <a:t>Synes du noe av følgende er mangelfullt eller mangler i ditt nærmiljø eller der du vanligvis ferdes? </a:t>
            </a:r>
          </a:p>
        </p:txBody>
      </p:sp>
      <p:graphicFrame>
        <p:nvGraphicFramePr>
          <p:cNvPr id="8" name="Plassholder for innhold 7">
            <a:extLst>
              <a:ext uri="{FF2B5EF4-FFF2-40B4-BE49-F238E27FC236}">
                <a16:creationId xmlns:a16="http://schemas.microsoft.com/office/drawing/2014/main" id="{7A6E6491-7717-5DAF-F115-11CC7C84F9A3}"/>
              </a:ext>
            </a:extLst>
          </p:cNvPr>
          <p:cNvGraphicFramePr>
            <a:graphicFrameLocks noGrp="1"/>
          </p:cNvGraphicFramePr>
          <p:nvPr>
            <p:ph idx="10"/>
            <p:extLst>
              <p:ext uri="{D42A27DB-BD31-4B8C-83A1-F6EECF244321}">
                <p14:modId xmlns:p14="http://schemas.microsoft.com/office/powerpoint/2010/main" val="3378698131"/>
              </p:ext>
            </p:extLst>
          </p:nvPr>
        </p:nvGraphicFramePr>
        <p:xfrm>
          <a:off x="1401763" y="3501957"/>
          <a:ext cx="20365417" cy="9009131"/>
        </p:xfrm>
        <a:graphic>
          <a:graphicData uri="http://schemas.openxmlformats.org/drawingml/2006/chart">
            <c:chart xmlns:c="http://schemas.openxmlformats.org/drawingml/2006/chart" xmlns:r="http://schemas.openxmlformats.org/officeDocument/2006/relationships" r:id="rId2"/>
          </a:graphicData>
        </a:graphic>
      </p:graphicFrame>
      <p:sp>
        <p:nvSpPr>
          <p:cNvPr id="3" name="Tittel 1">
            <a:extLst>
              <a:ext uri="{FF2B5EF4-FFF2-40B4-BE49-F238E27FC236}">
                <a16:creationId xmlns:a16="http://schemas.microsoft.com/office/drawing/2014/main" id="{2CF8E1B8-D2EF-3BBC-2FE0-0B609E239506}"/>
              </a:ext>
            </a:extLst>
          </p:cNvPr>
          <p:cNvSpPr txBox="1">
            <a:spLocks/>
          </p:cNvSpPr>
          <p:nvPr/>
        </p:nvSpPr>
        <p:spPr>
          <a:xfrm>
            <a:off x="1348278" y="2023355"/>
            <a:ext cx="21633959" cy="161222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2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Når vi ber dem peke på mangler i nærmiljøet er det flest (26 %) som peker på manglende snørydding og strøing. Bedre belysning og benker å sitte på blir etterlyst av henholdsvis </a:t>
            </a:r>
            <a:r>
              <a:rPr lang="nb-NO" sz="3200"/>
              <a:t>19 % og </a:t>
            </a:r>
            <a:r>
              <a:rPr lang="nb-NO" sz="3200" dirty="0"/>
              <a:t>18 %, mens kafé og serveringstilbud etterlyses av 17 %. Snørydding og strøing blir pekt på som mangelfull i noe større grad i de sentrumsnære delene av kommunen, mens serveringstilbud etterlyses i større grad i de tidligere omegnskommunene</a:t>
            </a:r>
          </a:p>
        </p:txBody>
      </p:sp>
      <p:sp>
        <p:nvSpPr>
          <p:cNvPr id="4" name="Tittel 1">
            <a:extLst>
              <a:ext uri="{FF2B5EF4-FFF2-40B4-BE49-F238E27FC236}">
                <a16:creationId xmlns:a16="http://schemas.microsoft.com/office/drawing/2014/main" id="{C15794F1-2931-F7EC-1725-0F4DD0597887}"/>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a:t>
            </a:r>
            <a:r>
              <a:rPr lang="nb-NO" sz="2400" dirty="0"/>
              <a:t> n=4842 </a:t>
            </a:r>
          </a:p>
        </p:txBody>
      </p:sp>
    </p:spTree>
    <p:extLst>
      <p:ext uri="{BB962C8B-B14F-4D97-AF65-F5344CB8AC3E}">
        <p14:creationId xmlns:p14="http://schemas.microsoft.com/office/powerpoint/2010/main" val="66413743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697BF-F706-6018-5A05-C3BC9575A77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C158D92-C6F7-EF2C-0CA5-1BD1D4AAB4AC}"/>
              </a:ext>
            </a:extLst>
          </p:cNvPr>
          <p:cNvSpPr>
            <a:spLocks noGrp="1"/>
          </p:cNvSpPr>
          <p:nvPr>
            <p:ph type="title"/>
          </p:nvPr>
        </p:nvSpPr>
        <p:spPr/>
        <p:txBody>
          <a:bodyPr>
            <a:normAutofit fontScale="90000"/>
          </a:bodyPr>
          <a:lstStyle/>
          <a:p>
            <a:r>
              <a:rPr lang="nb-NO" dirty="0"/>
              <a:t>Synes du noe av følgende er mangelfullt eller mangler i ditt nærmiljø eller der du vanligvis ferdes? </a:t>
            </a:r>
            <a:br>
              <a:rPr lang="nb-NO" dirty="0"/>
            </a:br>
            <a:r>
              <a:rPr lang="nb-NO" sz="3200" dirty="0"/>
              <a:t>Brutt ned på kjønn og alder</a:t>
            </a:r>
          </a:p>
        </p:txBody>
      </p:sp>
      <p:graphicFrame>
        <p:nvGraphicFramePr>
          <p:cNvPr id="6" name="Plassholder for innhold 2">
            <a:extLst>
              <a:ext uri="{FF2B5EF4-FFF2-40B4-BE49-F238E27FC236}">
                <a16:creationId xmlns:a16="http://schemas.microsoft.com/office/drawing/2014/main" id="{57BAB3F7-9391-F060-7A2C-D5F1C7628B09}"/>
              </a:ext>
            </a:extLst>
          </p:cNvPr>
          <p:cNvGraphicFramePr>
            <a:graphicFrameLocks noGrp="1"/>
          </p:cNvGraphicFramePr>
          <p:nvPr>
            <p:ph idx="11"/>
            <p:extLst>
              <p:ext uri="{D42A27DB-BD31-4B8C-83A1-F6EECF244321}">
                <p14:modId xmlns:p14="http://schemas.microsoft.com/office/powerpoint/2010/main" val="1354017649"/>
              </p:ext>
            </p:extLst>
          </p:nvPr>
        </p:nvGraphicFramePr>
        <p:xfrm>
          <a:off x="2676293" y="2698596"/>
          <a:ext cx="19849170" cy="9523140"/>
        </p:xfrm>
        <a:graphic>
          <a:graphicData uri="http://schemas.openxmlformats.org/drawingml/2006/table">
            <a:tbl>
              <a:tblPr firstRow="1" firstCol="1" bandRow="1"/>
              <a:tblGrid>
                <a:gridCol w="3871041">
                  <a:extLst>
                    <a:ext uri="{9D8B030D-6E8A-4147-A177-3AD203B41FA5}">
                      <a16:colId xmlns:a16="http://schemas.microsoft.com/office/drawing/2014/main" val="1626734724"/>
                    </a:ext>
                  </a:extLst>
                </a:gridCol>
                <a:gridCol w="2451659">
                  <a:extLst>
                    <a:ext uri="{9D8B030D-6E8A-4147-A177-3AD203B41FA5}">
                      <a16:colId xmlns:a16="http://schemas.microsoft.com/office/drawing/2014/main" val="89735424"/>
                    </a:ext>
                  </a:extLst>
                </a:gridCol>
                <a:gridCol w="2408648">
                  <a:extLst>
                    <a:ext uri="{9D8B030D-6E8A-4147-A177-3AD203B41FA5}">
                      <a16:colId xmlns:a16="http://schemas.microsoft.com/office/drawing/2014/main" val="1492298688"/>
                    </a:ext>
                  </a:extLst>
                </a:gridCol>
                <a:gridCol w="2861240">
                  <a:extLst>
                    <a:ext uri="{9D8B030D-6E8A-4147-A177-3AD203B41FA5}">
                      <a16:colId xmlns:a16="http://schemas.microsoft.com/office/drawing/2014/main" val="481062918"/>
                    </a:ext>
                  </a:extLst>
                </a:gridCol>
                <a:gridCol w="2735326">
                  <a:extLst>
                    <a:ext uri="{9D8B030D-6E8A-4147-A177-3AD203B41FA5}">
                      <a16:colId xmlns:a16="http://schemas.microsoft.com/office/drawing/2014/main" val="1570667135"/>
                    </a:ext>
                  </a:extLst>
                </a:gridCol>
                <a:gridCol w="2927406">
                  <a:extLst>
                    <a:ext uri="{9D8B030D-6E8A-4147-A177-3AD203B41FA5}">
                      <a16:colId xmlns:a16="http://schemas.microsoft.com/office/drawing/2014/main" val="2764790534"/>
                    </a:ext>
                  </a:extLst>
                </a:gridCol>
                <a:gridCol w="2593850">
                  <a:extLst>
                    <a:ext uri="{9D8B030D-6E8A-4147-A177-3AD203B41FA5}">
                      <a16:colId xmlns:a16="http://schemas.microsoft.com/office/drawing/2014/main" val="150026983"/>
                    </a:ext>
                  </a:extLst>
                </a:gridCol>
              </a:tblGrid>
              <a:tr h="1383020">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811024">
                <a:tc>
                  <a:txBody>
                    <a:bodyPr/>
                    <a:lstStyle/>
                    <a:p>
                      <a:pPr algn="l" fontAlgn="ctr"/>
                      <a:r>
                        <a:rPr lang="nb-NO" sz="2400" b="0" i="0" u="none" strike="noStrike" dirty="0">
                          <a:effectLst/>
                          <a:latin typeface="Calibri" panose="020F0502020204030204" pitchFamily="34" charset="0"/>
                        </a:rPr>
                        <a:t>Snørydding/strøing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26 %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811024">
                <a:tc>
                  <a:txBody>
                    <a:bodyPr/>
                    <a:lstStyle/>
                    <a:p>
                      <a:pPr algn="l" fontAlgn="ctr"/>
                      <a:r>
                        <a:rPr lang="nb-NO" sz="2400" b="0" i="0" u="none" strike="noStrike" dirty="0">
                          <a:effectLst/>
                          <a:latin typeface="Calibri" panose="020F0502020204030204" pitchFamily="34" charset="0"/>
                        </a:rPr>
                        <a:t>Belysning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043668804"/>
                  </a:ext>
                </a:extLst>
              </a:tr>
              <a:tr h="811024">
                <a:tc>
                  <a:txBody>
                    <a:bodyPr/>
                    <a:lstStyle/>
                    <a:p>
                      <a:pPr algn="l" fontAlgn="ctr"/>
                      <a:r>
                        <a:rPr lang="nb-NO" sz="2400" b="0" i="0" u="none" strike="noStrike" dirty="0">
                          <a:effectLst/>
                          <a:latin typeface="Calibri" panose="020F0502020204030204" pitchFamily="34" charset="0"/>
                        </a:rPr>
                        <a:t>Benker/sitteplasser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811024">
                <a:tc>
                  <a:txBody>
                    <a:bodyPr/>
                    <a:lstStyle/>
                    <a:p>
                      <a:pPr algn="l" fontAlgn="ctr"/>
                      <a:r>
                        <a:rPr lang="nb-NO" sz="2400" b="0" i="0" u="none" strike="noStrike" dirty="0">
                          <a:effectLst/>
                          <a:latin typeface="Calibri" panose="020F0502020204030204" pitchFamily="34" charset="0"/>
                        </a:rPr>
                        <a:t>Kafé, restaurant eller andre serveringstilbud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816004">
                <a:tc>
                  <a:txBody>
                    <a:bodyPr/>
                    <a:lstStyle/>
                    <a:p>
                      <a:pPr algn="l" fontAlgn="ctr"/>
                      <a:r>
                        <a:rPr lang="nb-NO" sz="2400" b="0" i="0" u="none" strike="noStrike" dirty="0">
                          <a:effectLst/>
                          <a:latin typeface="Calibri" panose="020F0502020204030204" pitchFamily="34" charset="0"/>
                        </a:rPr>
                        <a:t>Tilgang til toaletter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71178086"/>
                  </a:ext>
                </a:extLst>
              </a:tr>
              <a:tr h="816004">
                <a:tc>
                  <a:txBody>
                    <a:bodyPr/>
                    <a:lstStyle/>
                    <a:p>
                      <a:pPr algn="l" fontAlgn="ctr"/>
                      <a:r>
                        <a:rPr lang="nb-NO" sz="2400" b="0" i="0" u="none" strike="noStrike" dirty="0">
                          <a:effectLst/>
                          <a:latin typeface="Calibri" panose="020F0502020204030204" pitchFamily="34" charset="0"/>
                        </a:rPr>
                        <a:t>Møtesteder utendørs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493531149"/>
                  </a:ext>
                </a:extLst>
              </a:tr>
              <a:tr h="816004">
                <a:tc>
                  <a:txBody>
                    <a:bodyPr/>
                    <a:lstStyle/>
                    <a:p>
                      <a:pPr algn="l" fontAlgn="ctr"/>
                      <a:r>
                        <a:rPr lang="nb-NO" sz="2400" b="0" i="0" u="none" strike="noStrike" dirty="0">
                          <a:effectLst/>
                          <a:latin typeface="Calibri" panose="020F0502020204030204" pitchFamily="34" charset="0"/>
                        </a:rPr>
                        <a:t>Gangstier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914108205"/>
                  </a:ext>
                </a:extLst>
              </a:tr>
              <a:tr h="816004">
                <a:tc>
                  <a:txBody>
                    <a:bodyPr/>
                    <a:lstStyle/>
                    <a:p>
                      <a:pPr algn="l" fontAlgn="ctr"/>
                      <a:r>
                        <a:rPr lang="nb-NO" sz="2400" b="0" i="0" u="none" strike="noStrike" dirty="0">
                          <a:effectLst/>
                          <a:latin typeface="Calibri" panose="020F0502020204030204" pitchFamily="34" charset="0"/>
                        </a:rPr>
                        <a:t>Skilting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850856046"/>
                  </a:ext>
                </a:extLst>
              </a:tr>
              <a:tr h="816004">
                <a:tc>
                  <a:txBody>
                    <a:bodyPr/>
                    <a:lstStyle/>
                    <a:p>
                      <a:pPr algn="l" fontAlgn="ctr"/>
                      <a:r>
                        <a:rPr lang="nb-NO" sz="2400" b="0" i="0" u="none" strike="noStrike" dirty="0">
                          <a:effectLst/>
                          <a:latin typeface="Calibri" panose="020F0502020204030204" pitchFamily="34" charset="0"/>
                        </a:rPr>
                        <a:t>Annet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756788788"/>
                  </a:ext>
                </a:extLst>
              </a:tr>
              <a:tr h="816004">
                <a:tc>
                  <a:txBody>
                    <a:bodyPr/>
                    <a:lstStyle/>
                    <a:p>
                      <a:pPr algn="l" fontAlgn="ctr"/>
                      <a:r>
                        <a:rPr lang="nb-NO" sz="2400" b="0" i="0" u="none" strike="noStrike" dirty="0">
                          <a:effectLst/>
                          <a:latin typeface="Calibri" panose="020F0502020204030204" pitchFamily="34" charset="0"/>
                        </a:rPr>
                        <a:t>Ingenting mangler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22011941"/>
                  </a:ext>
                </a:extLst>
              </a:tr>
            </a:tbl>
          </a:graphicData>
        </a:graphic>
      </p:graphicFrame>
      <p:sp>
        <p:nvSpPr>
          <p:cNvPr id="3" name="Tittel 1">
            <a:extLst>
              <a:ext uri="{FF2B5EF4-FFF2-40B4-BE49-F238E27FC236}">
                <a16:creationId xmlns:a16="http://schemas.microsoft.com/office/drawing/2014/main" id="{8932E9FA-E71F-491B-7C6D-76595DB6738B}"/>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Menn: </a:t>
            </a:r>
            <a:r>
              <a:rPr lang="nb-NO" sz="2400" dirty="0"/>
              <a:t>n=2114, </a:t>
            </a:r>
            <a:r>
              <a:rPr lang="nb-NO" sz="2400" b="1" dirty="0"/>
              <a:t>Kvinner:</a:t>
            </a:r>
            <a:r>
              <a:rPr lang="nb-NO" sz="2400" dirty="0"/>
              <a:t> n=2728,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187549678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5DD33-F7D7-D423-7EC1-02297915BB2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8131623-51E8-26DE-168E-4FB98BBE9F62}"/>
              </a:ext>
            </a:extLst>
          </p:cNvPr>
          <p:cNvSpPr>
            <a:spLocks noGrp="1"/>
          </p:cNvSpPr>
          <p:nvPr>
            <p:ph type="title"/>
          </p:nvPr>
        </p:nvSpPr>
        <p:spPr/>
        <p:txBody>
          <a:bodyPr/>
          <a:lstStyle/>
          <a:p>
            <a:r>
              <a:rPr lang="nb-NO" dirty="0"/>
              <a:t>Synes du noe av følgende er mangelfullt eller mangler i ditt nærmiljø eller der du vanligvis ferdes? </a:t>
            </a:r>
            <a:r>
              <a:rPr lang="nb-NO" sz="3200" dirty="0"/>
              <a:t>Brutt ned på kommunedel</a:t>
            </a:r>
          </a:p>
        </p:txBody>
      </p:sp>
      <p:graphicFrame>
        <p:nvGraphicFramePr>
          <p:cNvPr id="5" name="Plassholder for innhold 2">
            <a:extLst>
              <a:ext uri="{FF2B5EF4-FFF2-40B4-BE49-F238E27FC236}">
                <a16:creationId xmlns:a16="http://schemas.microsoft.com/office/drawing/2014/main" id="{A8343157-F9FE-EABB-85A6-18E0F25CA2A9}"/>
              </a:ext>
            </a:extLst>
          </p:cNvPr>
          <p:cNvGraphicFramePr>
            <a:graphicFrameLocks noGrp="1"/>
          </p:cNvGraphicFramePr>
          <p:nvPr>
            <p:ph idx="11"/>
            <p:extLst>
              <p:ext uri="{D42A27DB-BD31-4B8C-83A1-F6EECF244321}">
                <p14:modId xmlns:p14="http://schemas.microsoft.com/office/powerpoint/2010/main" val="2640683449"/>
              </p:ext>
            </p:extLst>
          </p:nvPr>
        </p:nvGraphicFramePr>
        <p:xfrm>
          <a:off x="1847088" y="2293103"/>
          <a:ext cx="21413665" cy="10173960"/>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1626854">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019480">
                <a:tc>
                  <a:txBody>
                    <a:bodyPr/>
                    <a:lstStyle/>
                    <a:p>
                      <a:pPr algn="l" fontAlgn="ctr"/>
                      <a:r>
                        <a:rPr lang="nb-NO" sz="2400" b="0" i="0" u="none" strike="noStrike" dirty="0">
                          <a:effectLst/>
                          <a:latin typeface="Calibri" panose="020F0502020204030204" pitchFamily="34" charset="0"/>
                        </a:rPr>
                        <a:t>Snørydding/strøing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31 %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791715">
                <a:tc>
                  <a:txBody>
                    <a:bodyPr/>
                    <a:lstStyle/>
                    <a:p>
                      <a:pPr algn="l" fontAlgn="ctr"/>
                      <a:r>
                        <a:rPr lang="nb-NO" sz="2400" b="0" i="0" u="none" strike="noStrike" dirty="0">
                          <a:effectLst/>
                          <a:latin typeface="Calibri" panose="020F0502020204030204" pitchFamily="34" charset="0"/>
                        </a:rPr>
                        <a:t>Belysning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019480">
                <a:tc>
                  <a:txBody>
                    <a:bodyPr/>
                    <a:lstStyle/>
                    <a:p>
                      <a:pPr algn="l" fontAlgn="ctr"/>
                      <a:r>
                        <a:rPr lang="nb-NO" sz="2400" b="0" i="0" u="none" strike="noStrike" dirty="0">
                          <a:effectLst/>
                          <a:latin typeface="Calibri" panose="020F0502020204030204" pitchFamily="34" charset="0"/>
                        </a:rPr>
                        <a:t>Benker/sitteplasser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816633">
                <a:tc>
                  <a:txBody>
                    <a:bodyPr/>
                    <a:lstStyle/>
                    <a:p>
                      <a:pPr algn="l" fontAlgn="ctr"/>
                      <a:r>
                        <a:rPr lang="nb-NO" sz="2400" b="0" i="0" u="none" strike="noStrike" dirty="0">
                          <a:effectLst/>
                          <a:latin typeface="Calibri" panose="020F0502020204030204" pitchFamily="34" charset="0"/>
                        </a:rPr>
                        <a:t>Kafé, restaurant eller andre serveringstilbud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459076849"/>
                  </a:ext>
                </a:extLst>
              </a:tr>
              <a:tr h="816633">
                <a:tc>
                  <a:txBody>
                    <a:bodyPr/>
                    <a:lstStyle/>
                    <a:p>
                      <a:pPr algn="l" fontAlgn="ctr"/>
                      <a:r>
                        <a:rPr lang="nb-NO" sz="2400" b="0" i="0" u="none" strike="noStrike" dirty="0">
                          <a:effectLst/>
                          <a:latin typeface="Calibri" panose="020F0502020204030204" pitchFamily="34" charset="0"/>
                        </a:rPr>
                        <a:t>Tilgang til toaletter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816633">
                <a:tc>
                  <a:txBody>
                    <a:bodyPr/>
                    <a:lstStyle/>
                    <a:p>
                      <a:pPr algn="l" fontAlgn="ctr"/>
                      <a:r>
                        <a:rPr lang="nb-NO" sz="2400" b="0" i="0" u="none" strike="noStrike" dirty="0">
                          <a:effectLst/>
                          <a:latin typeface="Calibri" panose="020F0502020204030204" pitchFamily="34" charset="0"/>
                        </a:rPr>
                        <a:t>Møtesteder utendørs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811407753"/>
                  </a:ext>
                </a:extLst>
              </a:tr>
              <a:tr h="816633">
                <a:tc>
                  <a:txBody>
                    <a:bodyPr/>
                    <a:lstStyle/>
                    <a:p>
                      <a:pPr algn="l" fontAlgn="ctr"/>
                      <a:r>
                        <a:rPr lang="nb-NO" sz="2400" b="0" i="0" u="none" strike="noStrike" dirty="0">
                          <a:effectLst/>
                          <a:latin typeface="Calibri" panose="020F0502020204030204" pitchFamily="34" charset="0"/>
                        </a:rPr>
                        <a:t>Gangstier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557018233"/>
                  </a:ext>
                </a:extLst>
              </a:tr>
              <a:tr h="816633">
                <a:tc>
                  <a:txBody>
                    <a:bodyPr/>
                    <a:lstStyle/>
                    <a:p>
                      <a:pPr algn="l" fontAlgn="ctr"/>
                      <a:r>
                        <a:rPr lang="nb-NO" sz="2400" b="0" i="0" u="none" strike="noStrike" dirty="0">
                          <a:effectLst/>
                          <a:latin typeface="Calibri" panose="020F0502020204030204" pitchFamily="34" charset="0"/>
                        </a:rPr>
                        <a:t>Skilting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001972031"/>
                  </a:ext>
                </a:extLst>
              </a:tr>
              <a:tr h="816633">
                <a:tc>
                  <a:txBody>
                    <a:bodyPr/>
                    <a:lstStyle/>
                    <a:p>
                      <a:pPr algn="l" fontAlgn="ctr"/>
                      <a:r>
                        <a:rPr lang="nb-NO" sz="2400" b="0" i="0" u="none" strike="noStrike" dirty="0">
                          <a:effectLst/>
                          <a:latin typeface="Calibri" panose="020F0502020204030204" pitchFamily="34" charset="0"/>
                        </a:rPr>
                        <a:t>Annet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098009683"/>
                  </a:ext>
                </a:extLst>
              </a:tr>
              <a:tr h="816633">
                <a:tc>
                  <a:txBody>
                    <a:bodyPr/>
                    <a:lstStyle/>
                    <a:p>
                      <a:pPr algn="l" fontAlgn="ctr"/>
                      <a:r>
                        <a:rPr lang="nb-NO" sz="2400" b="0" i="0" u="none" strike="noStrike" dirty="0">
                          <a:effectLst/>
                          <a:latin typeface="Calibri" panose="020F0502020204030204" pitchFamily="34" charset="0"/>
                        </a:rPr>
                        <a:t>Ingenting mangler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73673037"/>
                  </a:ext>
                </a:extLst>
              </a:tr>
            </a:tbl>
          </a:graphicData>
        </a:graphic>
      </p:graphicFrame>
      <p:sp>
        <p:nvSpPr>
          <p:cNvPr id="3" name="Tittel 1">
            <a:extLst>
              <a:ext uri="{FF2B5EF4-FFF2-40B4-BE49-F238E27FC236}">
                <a16:creationId xmlns:a16="http://schemas.microsoft.com/office/drawing/2014/main" id="{B9204B94-7BD6-72C2-94CD-E13CE62343B8}"/>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n=596,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n=1277, </a:t>
            </a:r>
            <a:r>
              <a:rPr lang="nb-NO" sz="2400" b="1" dirty="0"/>
              <a:t>Spjelkavik, Åse, Lerstad:</a:t>
            </a:r>
            <a:r>
              <a:rPr lang="nb-NO" sz="2400" dirty="0"/>
              <a:t> n=1289,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36384376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A44BD-88BD-8DDB-0477-5BD2999AF618}"/>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CFFAABCB-D56D-6D43-9CEB-E88EFEB896BF}"/>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6DC38200-EC7D-3903-0391-7AAD818A25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7662B5B7-FE04-AB09-CEA4-AA631592E4BB}"/>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96751763-9C59-9348-0F92-9DD01F381C44}"/>
              </a:ext>
            </a:extLst>
          </p:cNvPr>
          <p:cNvSpPr>
            <a:spLocks noGrp="1"/>
          </p:cNvSpPr>
          <p:nvPr>
            <p:ph type="body" sz="quarter" idx="10"/>
          </p:nvPr>
        </p:nvSpPr>
        <p:spPr/>
        <p:txBody>
          <a:bodyPr/>
          <a:lstStyle/>
          <a:p>
            <a:r>
              <a:rPr lang="nb-NO" dirty="0"/>
              <a:t>Resultater: Informasjon om aktiviteter i Ålesund</a:t>
            </a:r>
          </a:p>
        </p:txBody>
      </p:sp>
    </p:spTree>
    <p:extLst>
      <p:ext uri="{BB962C8B-B14F-4D97-AF65-F5344CB8AC3E}">
        <p14:creationId xmlns:p14="http://schemas.microsoft.com/office/powerpoint/2010/main" val="2720822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741F9-55D4-2D64-D6F9-4D07DAB787F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DA2761B-1A99-DA2B-634B-357976269338}"/>
              </a:ext>
            </a:extLst>
          </p:cNvPr>
          <p:cNvSpPr>
            <a:spLocks noGrp="1"/>
          </p:cNvSpPr>
          <p:nvPr>
            <p:ph type="title"/>
          </p:nvPr>
        </p:nvSpPr>
        <p:spPr>
          <a:xfrm>
            <a:off x="1402079" y="431799"/>
            <a:ext cx="21633959" cy="1651139"/>
          </a:xfrm>
        </p:spPr>
        <p:txBody>
          <a:bodyPr/>
          <a:lstStyle/>
          <a:p>
            <a:r>
              <a:rPr lang="nb-NO" dirty="0"/>
              <a:t>Hvor finner du i første rekke informasjon om ulike aktiviteter og arrangement i Ålesund kommune? </a:t>
            </a:r>
          </a:p>
        </p:txBody>
      </p:sp>
      <p:graphicFrame>
        <p:nvGraphicFramePr>
          <p:cNvPr id="8" name="Plassholder for innhold 7">
            <a:extLst>
              <a:ext uri="{FF2B5EF4-FFF2-40B4-BE49-F238E27FC236}">
                <a16:creationId xmlns:a16="http://schemas.microsoft.com/office/drawing/2014/main" id="{C0456C8E-9A8A-6D8C-B853-FE6EF04760D4}"/>
              </a:ext>
            </a:extLst>
          </p:cNvPr>
          <p:cNvGraphicFramePr>
            <a:graphicFrameLocks noGrp="1"/>
          </p:cNvGraphicFramePr>
          <p:nvPr>
            <p:ph idx="10"/>
            <p:extLst>
              <p:ext uri="{D42A27DB-BD31-4B8C-83A1-F6EECF244321}">
                <p14:modId xmlns:p14="http://schemas.microsoft.com/office/powerpoint/2010/main" val="2415127451"/>
              </p:ext>
            </p:extLst>
          </p:nvPr>
        </p:nvGraphicFramePr>
        <p:xfrm>
          <a:off x="1401763" y="3443591"/>
          <a:ext cx="10448925" cy="9067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Plassholder for innhold 2">
            <a:extLst>
              <a:ext uri="{FF2B5EF4-FFF2-40B4-BE49-F238E27FC236}">
                <a16:creationId xmlns:a16="http://schemas.microsoft.com/office/drawing/2014/main" id="{40691471-3801-BEC4-C949-CEFA26DCEE37}"/>
              </a:ext>
            </a:extLst>
          </p:cNvPr>
          <p:cNvGraphicFramePr>
            <a:graphicFrameLocks/>
          </p:cNvGraphicFramePr>
          <p:nvPr>
            <p:extLst>
              <p:ext uri="{D42A27DB-BD31-4B8C-83A1-F6EECF244321}">
                <p14:modId xmlns:p14="http://schemas.microsoft.com/office/powerpoint/2010/main" val="665736518"/>
              </p:ext>
            </p:extLst>
          </p:nvPr>
        </p:nvGraphicFramePr>
        <p:xfrm>
          <a:off x="11850688" y="3871609"/>
          <a:ext cx="11464926" cy="8744126"/>
        </p:xfrm>
        <a:graphic>
          <a:graphicData uri="http://schemas.openxmlformats.org/drawingml/2006/table">
            <a:tbl>
              <a:tblPr firstRow="1" firstCol="1" bandRow="1"/>
              <a:tblGrid>
                <a:gridCol w="2422873">
                  <a:extLst>
                    <a:ext uri="{9D8B030D-6E8A-4147-A177-3AD203B41FA5}">
                      <a16:colId xmlns:a16="http://schemas.microsoft.com/office/drawing/2014/main" val="1626734724"/>
                    </a:ext>
                  </a:extLst>
                </a:gridCol>
                <a:gridCol w="1293541">
                  <a:extLst>
                    <a:ext uri="{9D8B030D-6E8A-4147-A177-3AD203B41FA5}">
                      <a16:colId xmlns:a16="http://schemas.microsoft.com/office/drawing/2014/main" val="2465435183"/>
                    </a:ext>
                  </a:extLst>
                </a:gridCol>
                <a:gridCol w="1343799">
                  <a:extLst>
                    <a:ext uri="{9D8B030D-6E8A-4147-A177-3AD203B41FA5}">
                      <a16:colId xmlns:a16="http://schemas.microsoft.com/office/drawing/2014/main" val="2900840986"/>
                    </a:ext>
                  </a:extLst>
                </a:gridCol>
                <a:gridCol w="1533216">
                  <a:extLst>
                    <a:ext uri="{9D8B030D-6E8A-4147-A177-3AD203B41FA5}">
                      <a16:colId xmlns:a16="http://schemas.microsoft.com/office/drawing/2014/main" val="481062918"/>
                    </a:ext>
                  </a:extLst>
                </a:gridCol>
                <a:gridCol w="1760118">
                  <a:extLst>
                    <a:ext uri="{9D8B030D-6E8A-4147-A177-3AD203B41FA5}">
                      <a16:colId xmlns:a16="http://schemas.microsoft.com/office/drawing/2014/main" val="1570667135"/>
                    </a:ext>
                  </a:extLst>
                </a:gridCol>
                <a:gridCol w="1621423">
                  <a:extLst>
                    <a:ext uri="{9D8B030D-6E8A-4147-A177-3AD203B41FA5}">
                      <a16:colId xmlns:a16="http://schemas.microsoft.com/office/drawing/2014/main" val="2764790534"/>
                    </a:ext>
                  </a:extLst>
                </a:gridCol>
                <a:gridCol w="1489956">
                  <a:extLst>
                    <a:ext uri="{9D8B030D-6E8A-4147-A177-3AD203B41FA5}">
                      <a16:colId xmlns:a16="http://schemas.microsoft.com/office/drawing/2014/main" val="150026983"/>
                    </a:ext>
                  </a:extLst>
                </a:gridCol>
              </a:tblGrid>
              <a:tr h="1411426">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686874">
                <a:tc>
                  <a:txBody>
                    <a:bodyPr/>
                    <a:lstStyle/>
                    <a:p>
                      <a:pPr algn="l" fontAlgn="ctr"/>
                      <a:r>
                        <a:rPr lang="nb-NO" sz="2400" b="0" i="0" u="none" strike="noStrike" dirty="0">
                          <a:effectLst/>
                          <a:latin typeface="Calibri" panose="020F0502020204030204" pitchFamily="34" charset="0"/>
                        </a:rPr>
                        <a:t>Sosiale medier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51 %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67 %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108461335"/>
                  </a:ext>
                </a:extLst>
              </a:tr>
              <a:tr h="711651">
                <a:tc>
                  <a:txBody>
                    <a:bodyPr/>
                    <a:lstStyle/>
                    <a:p>
                      <a:pPr algn="l" fontAlgn="ctr"/>
                      <a:r>
                        <a:rPr lang="nb-NO" sz="2400" b="0" i="0" u="none" strike="noStrike" dirty="0">
                          <a:effectLst/>
                          <a:latin typeface="Calibri" panose="020F0502020204030204" pitchFamily="34" charset="0"/>
                        </a:rPr>
                        <a:t>Fra familie/venner/</a:t>
                      </a:r>
                    </a:p>
                    <a:p>
                      <a:pPr algn="l" fontAlgn="ctr"/>
                      <a:r>
                        <a:rPr lang="nb-NO" sz="2400" b="0" i="0" u="none" strike="noStrike" dirty="0">
                          <a:effectLst/>
                          <a:latin typeface="Calibri" panose="020F0502020204030204" pitchFamily="34" charset="0"/>
                        </a:rPr>
                        <a:t>bekjente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37 %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972295185"/>
                  </a:ext>
                </a:extLst>
              </a:tr>
              <a:tr h="686874">
                <a:tc>
                  <a:txBody>
                    <a:bodyPr/>
                    <a:lstStyle/>
                    <a:p>
                      <a:pPr algn="l" fontAlgn="ctr"/>
                      <a:r>
                        <a:rPr lang="nb-NO" sz="2400" b="0" i="0" u="none" strike="noStrike">
                          <a:effectLst/>
                          <a:latin typeface="Calibri" panose="020F0502020204030204" pitchFamily="34" charset="0"/>
                        </a:rPr>
                        <a:t>I nettavisen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119400964"/>
                  </a:ext>
                </a:extLst>
              </a:tr>
              <a:tr h="686874">
                <a:tc>
                  <a:txBody>
                    <a:bodyPr/>
                    <a:lstStyle/>
                    <a:p>
                      <a:pPr algn="l" fontAlgn="ctr"/>
                      <a:r>
                        <a:rPr lang="nb-NO" sz="2400" b="0" i="0" u="none" strike="noStrike" dirty="0">
                          <a:effectLst/>
                          <a:latin typeface="Calibri" panose="020F0502020204030204" pitchFamily="34" charset="0"/>
                        </a:rPr>
                        <a:t>I papiravisen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66916286"/>
                  </a:ext>
                </a:extLst>
              </a:tr>
              <a:tr h="1417179">
                <a:tc>
                  <a:txBody>
                    <a:bodyPr/>
                    <a:lstStyle/>
                    <a:p>
                      <a:pPr algn="l" fontAlgn="ctr"/>
                      <a:r>
                        <a:rPr lang="nb-NO" sz="2400" b="0" i="0" u="none" strike="noStrike" dirty="0">
                          <a:effectLst/>
                          <a:latin typeface="Calibri" panose="020F0502020204030204" pitchFamily="34" charset="0"/>
                        </a:rPr>
                        <a:t>På nettsiden til kommunen/Friskus (kommunens aktivitetskalender)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711651">
                <a:tc>
                  <a:txBody>
                    <a:bodyPr/>
                    <a:lstStyle/>
                    <a:p>
                      <a:pPr algn="l" fontAlgn="ctr"/>
                      <a:r>
                        <a:rPr lang="nb-NO" sz="2400" b="0" i="0" u="none" strike="noStrike" dirty="0">
                          <a:effectLst/>
                          <a:latin typeface="Calibri" panose="020F0502020204030204" pitchFamily="34" charset="0"/>
                        </a:rPr>
                        <a:t>Brosjyrer/trykt materiell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19 %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700504">
                <a:tc>
                  <a:txBody>
                    <a:bodyPr/>
                    <a:lstStyle/>
                    <a:p>
                      <a:pPr algn="l" fontAlgn="ctr"/>
                      <a:r>
                        <a:rPr lang="nb-NO" sz="2400" b="0" i="0" u="none" strike="noStrike" dirty="0">
                          <a:effectLst/>
                          <a:latin typeface="Calibri" panose="020F0502020204030204" pitchFamily="34" charset="0"/>
                        </a:rPr>
                        <a:t>Informasjonsmøte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813222">
                <a:tc>
                  <a:txBody>
                    <a:bodyPr/>
                    <a:lstStyle/>
                    <a:p>
                      <a:pPr algn="l" fontAlgn="ctr"/>
                      <a:r>
                        <a:rPr lang="nb-NO" sz="2400" b="0" i="0" u="none" strike="noStrike" dirty="0">
                          <a:effectLst/>
                          <a:latin typeface="Calibri" panose="020F0502020204030204" pitchFamily="34" charset="0"/>
                        </a:rPr>
                        <a:t>Annet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767607562"/>
                  </a:ext>
                </a:extLst>
              </a:tr>
              <a:tr h="813222">
                <a:tc>
                  <a:txBody>
                    <a:bodyPr/>
                    <a:lstStyle/>
                    <a:p>
                      <a:pPr algn="l" fontAlgn="ctr"/>
                      <a:r>
                        <a:rPr lang="nb-NO" sz="24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bl>
          </a:graphicData>
        </a:graphic>
      </p:graphicFrame>
      <p:sp>
        <p:nvSpPr>
          <p:cNvPr id="3" name="Tittel 1">
            <a:extLst>
              <a:ext uri="{FF2B5EF4-FFF2-40B4-BE49-F238E27FC236}">
                <a16:creationId xmlns:a16="http://schemas.microsoft.com/office/drawing/2014/main" id="{00241B3E-C8EB-9569-93C8-709DBB857970}"/>
              </a:ext>
            </a:extLst>
          </p:cNvPr>
          <p:cNvSpPr txBox="1">
            <a:spLocks/>
          </p:cNvSpPr>
          <p:nvPr/>
        </p:nvSpPr>
        <p:spPr>
          <a:xfrm>
            <a:off x="1348278" y="1984444"/>
            <a:ext cx="21633959" cy="16511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2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Sosiale medier er den klart mest benyttede informasjonskilden for arrangement og aktiviteter i Ålesund kommune. 60 % av de som har svart på undersøkelsen oppgir dette som en av de kildene de oftest benytter. Det er særlig kvinnene som benytter sosiale medier som informasjonskilde. Vi ser også en tydelig forskjell mellom aldersgruppene. Mens 71 % blant de yngste (55-64 år) bruker sosiale medier som informasjonskilde, synker denne gradvis til 28 % blant de eldste.</a:t>
            </a:r>
          </a:p>
        </p:txBody>
      </p:sp>
      <p:sp>
        <p:nvSpPr>
          <p:cNvPr id="4" name="Tittel 1">
            <a:extLst>
              <a:ext uri="{FF2B5EF4-FFF2-40B4-BE49-F238E27FC236}">
                <a16:creationId xmlns:a16="http://schemas.microsoft.com/office/drawing/2014/main" id="{08A2715D-5F37-0ACF-50B3-9D6DEFFC79A5}"/>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a:t>
            </a:r>
            <a:r>
              <a:rPr lang="nb-NO" sz="2400" dirty="0"/>
              <a:t> n=4842 	</a:t>
            </a:r>
            <a:r>
              <a:rPr lang="nb-NO" sz="2400" b="1" dirty="0"/>
              <a:t>Menn: </a:t>
            </a:r>
            <a:r>
              <a:rPr lang="nb-NO" sz="2400" dirty="0"/>
              <a:t>n=2114, </a:t>
            </a:r>
            <a:r>
              <a:rPr lang="nb-NO" sz="2400" b="1" dirty="0"/>
              <a:t>Kvinner:</a:t>
            </a:r>
            <a:r>
              <a:rPr lang="nb-NO" sz="2400" dirty="0"/>
              <a:t> n=2728,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155244332"/>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B5990-1581-60DE-9843-F6FB8CABE68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0B2623B-1565-DA63-B0AE-A676D2737BE2}"/>
              </a:ext>
            </a:extLst>
          </p:cNvPr>
          <p:cNvSpPr>
            <a:spLocks noGrp="1"/>
          </p:cNvSpPr>
          <p:nvPr>
            <p:ph type="title"/>
          </p:nvPr>
        </p:nvSpPr>
        <p:spPr/>
        <p:txBody>
          <a:bodyPr>
            <a:normAutofit fontScale="90000"/>
          </a:bodyPr>
          <a:lstStyle/>
          <a:p>
            <a:r>
              <a:rPr lang="nb-NO" dirty="0"/>
              <a:t>Hvor finner du i første rekke informasjon om ulike aktiviteter og arrangement i Ålesund kommune? </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A525858A-6B21-B9AA-4409-4EF2D4BEA4D0}"/>
              </a:ext>
            </a:extLst>
          </p:cNvPr>
          <p:cNvGraphicFramePr>
            <a:graphicFrameLocks noGrp="1"/>
          </p:cNvGraphicFramePr>
          <p:nvPr>
            <p:ph idx="11"/>
            <p:extLst>
              <p:ext uri="{D42A27DB-BD31-4B8C-83A1-F6EECF244321}">
                <p14:modId xmlns:p14="http://schemas.microsoft.com/office/powerpoint/2010/main" val="3839758752"/>
              </p:ext>
            </p:extLst>
          </p:nvPr>
        </p:nvGraphicFramePr>
        <p:xfrm>
          <a:off x="1847088" y="2293104"/>
          <a:ext cx="21413665" cy="10307774"/>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1632159">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022805">
                <a:tc>
                  <a:txBody>
                    <a:bodyPr/>
                    <a:lstStyle/>
                    <a:p>
                      <a:pPr algn="l" fontAlgn="ctr"/>
                      <a:r>
                        <a:rPr lang="nb-NO" sz="2400" b="0" i="0" u="none" strike="noStrike">
                          <a:effectLst/>
                          <a:latin typeface="Calibri" panose="020F0502020204030204" pitchFamily="34" charset="0"/>
                        </a:rPr>
                        <a:t>Sosiale medier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61 %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794297">
                <a:tc>
                  <a:txBody>
                    <a:bodyPr/>
                    <a:lstStyle/>
                    <a:p>
                      <a:pPr algn="l" fontAlgn="ctr"/>
                      <a:r>
                        <a:rPr lang="nb-NO" sz="2400" b="0" i="0" u="none" strike="noStrike" dirty="0">
                          <a:effectLst/>
                          <a:latin typeface="Calibri" panose="020F0502020204030204" pitchFamily="34" charset="0"/>
                        </a:rPr>
                        <a:t>Fra familie/venner/</a:t>
                      </a:r>
                    </a:p>
                    <a:p>
                      <a:pPr algn="l" fontAlgn="ctr"/>
                      <a:r>
                        <a:rPr lang="nb-NO" sz="2400" b="0" i="0" u="none" strike="noStrike" dirty="0">
                          <a:effectLst/>
                          <a:latin typeface="Calibri" panose="020F0502020204030204" pitchFamily="34" charset="0"/>
                        </a:rPr>
                        <a:t>bekjente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022805">
                <a:tc>
                  <a:txBody>
                    <a:bodyPr/>
                    <a:lstStyle/>
                    <a:p>
                      <a:pPr algn="l" fontAlgn="ctr"/>
                      <a:r>
                        <a:rPr lang="nb-NO" sz="2400" b="0" i="0" u="none" strike="noStrike">
                          <a:effectLst/>
                          <a:latin typeface="Calibri" panose="020F0502020204030204" pitchFamily="34" charset="0"/>
                        </a:rPr>
                        <a:t>I nettavisen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33 %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058664">
                <a:tc>
                  <a:txBody>
                    <a:bodyPr/>
                    <a:lstStyle/>
                    <a:p>
                      <a:pPr algn="l" fontAlgn="ctr"/>
                      <a:r>
                        <a:rPr lang="nb-NO" sz="2400" b="0" i="0" u="none" strike="noStrike">
                          <a:effectLst/>
                          <a:latin typeface="Calibri" panose="020F0502020204030204" pitchFamily="34" charset="0"/>
                        </a:rPr>
                        <a:t>I papiravisen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459076849"/>
                  </a:ext>
                </a:extLst>
              </a:tr>
              <a:tr h="1499860">
                <a:tc>
                  <a:txBody>
                    <a:bodyPr/>
                    <a:lstStyle/>
                    <a:p>
                      <a:pPr algn="l" fontAlgn="ctr"/>
                      <a:r>
                        <a:rPr lang="nb-NO" sz="2400" b="0" i="0" u="none" strike="noStrike">
                          <a:effectLst/>
                          <a:latin typeface="Calibri" panose="020F0502020204030204" pitchFamily="34" charset="0"/>
                        </a:rPr>
                        <a:t>På nettsiden til kommunen/Friskus (kommunens aktivitetskalender)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819296">
                <a:tc>
                  <a:txBody>
                    <a:bodyPr/>
                    <a:lstStyle/>
                    <a:p>
                      <a:pPr algn="l" fontAlgn="ctr"/>
                      <a:r>
                        <a:rPr lang="nb-NO" sz="2400" b="0" i="0" u="none" strike="noStrike">
                          <a:effectLst/>
                          <a:latin typeface="Calibri" panose="020F0502020204030204" pitchFamily="34" charset="0"/>
                        </a:rPr>
                        <a:t>Brosjyrer/trykt materiell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811407753"/>
                  </a:ext>
                </a:extLst>
              </a:tr>
              <a:tr h="819296">
                <a:tc>
                  <a:txBody>
                    <a:bodyPr/>
                    <a:lstStyle/>
                    <a:p>
                      <a:pPr algn="l" fontAlgn="ctr"/>
                      <a:r>
                        <a:rPr lang="nb-NO" sz="2400" b="0" i="0" u="none" strike="noStrike">
                          <a:effectLst/>
                          <a:latin typeface="Calibri" panose="020F0502020204030204" pitchFamily="34" charset="0"/>
                        </a:rPr>
                        <a:t>Informasjonsmøte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238723062"/>
                  </a:ext>
                </a:extLst>
              </a:tr>
              <a:tr h="819296">
                <a:tc>
                  <a:txBody>
                    <a:bodyPr/>
                    <a:lstStyle/>
                    <a:p>
                      <a:pPr algn="l" fontAlgn="ctr"/>
                      <a:r>
                        <a:rPr lang="nb-NO" sz="2400" b="0" i="0" u="none" strike="noStrike">
                          <a:effectLst/>
                          <a:latin typeface="Calibri" panose="020F0502020204030204" pitchFamily="34" charset="0"/>
                        </a:rPr>
                        <a:t>Annet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557018233"/>
                  </a:ext>
                </a:extLst>
              </a:tr>
              <a:tr h="819296">
                <a:tc>
                  <a:txBody>
                    <a:bodyPr/>
                    <a:lstStyle/>
                    <a:p>
                      <a:pPr algn="l" fontAlgn="ctr"/>
                      <a:r>
                        <a:rPr lang="nb-NO" sz="24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001972031"/>
                  </a:ext>
                </a:extLst>
              </a:tr>
            </a:tbl>
          </a:graphicData>
        </a:graphic>
      </p:graphicFrame>
      <p:sp>
        <p:nvSpPr>
          <p:cNvPr id="3" name="Tittel 1">
            <a:extLst>
              <a:ext uri="{FF2B5EF4-FFF2-40B4-BE49-F238E27FC236}">
                <a16:creationId xmlns:a16="http://schemas.microsoft.com/office/drawing/2014/main" id="{2E74BA0D-13D8-C409-3294-50925CF201B3}"/>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n=596,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n=1277, </a:t>
            </a:r>
            <a:r>
              <a:rPr lang="nb-NO" sz="2400" b="1" dirty="0"/>
              <a:t>Spjelkavik, Åse, Lerstad:</a:t>
            </a:r>
            <a:r>
              <a:rPr lang="nb-NO" sz="2400" dirty="0"/>
              <a:t> n=1289,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1075704408"/>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6B08-4482-778B-756C-F7AED621472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6337522-7C32-F366-DEBD-1D32E1D4258E}"/>
              </a:ext>
            </a:extLst>
          </p:cNvPr>
          <p:cNvSpPr>
            <a:spLocks noGrp="1"/>
          </p:cNvSpPr>
          <p:nvPr>
            <p:ph type="title"/>
          </p:nvPr>
        </p:nvSpPr>
        <p:spPr>
          <a:xfrm>
            <a:off x="1402079" y="431800"/>
            <a:ext cx="21633959" cy="1416456"/>
          </a:xfrm>
        </p:spPr>
        <p:txBody>
          <a:bodyPr>
            <a:normAutofit fontScale="90000"/>
          </a:bodyPr>
          <a:lstStyle/>
          <a:p>
            <a:r>
              <a:rPr lang="nb-NO" dirty="0"/>
              <a:t>Hvor enkelt eller vanskelig er det for deg å finne informasjon om ulike aktiviteter og arrangement i Ålesund?</a:t>
            </a:r>
          </a:p>
        </p:txBody>
      </p:sp>
      <p:graphicFrame>
        <p:nvGraphicFramePr>
          <p:cNvPr id="8" name="Plassholder for innhold 7">
            <a:extLst>
              <a:ext uri="{FF2B5EF4-FFF2-40B4-BE49-F238E27FC236}">
                <a16:creationId xmlns:a16="http://schemas.microsoft.com/office/drawing/2014/main" id="{915D8636-8617-1928-4DA9-5443EF5B7757}"/>
              </a:ext>
            </a:extLst>
          </p:cNvPr>
          <p:cNvGraphicFramePr>
            <a:graphicFrameLocks noGrp="1"/>
          </p:cNvGraphicFramePr>
          <p:nvPr>
            <p:ph idx="10"/>
            <p:extLst>
              <p:ext uri="{D42A27DB-BD31-4B8C-83A1-F6EECF244321}">
                <p14:modId xmlns:p14="http://schemas.microsoft.com/office/powerpoint/2010/main" val="3752640599"/>
              </p:ext>
            </p:extLst>
          </p:nvPr>
        </p:nvGraphicFramePr>
        <p:xfrm>
          <a:off x="1401763" y="3424136"/>
          <a:ext cx="10448925" cy="9086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Plassholder for innhold 2">
            <a:extLst>
              <a:ext uri="{FF2B5EF4-FFF2-40B4-BE49-F238E27FC236}">
                <a16:creationId xmlns:a16="http://schemas.microsoft.com/office/drawing/2014/main" id="{1CBF8F39-4216-ECF9-7784-FC144F90DC2B}"/>
              </a:ext>
            </a:extLst>
          </p:cNvPr>
          <p:cNvGraphicFramePr>
            <a:graphicFrameLocks/>
          </p:cNvGraphicFramePr>
          <p:nvPr>
            <p:extLst>
              <p:ext uri="{D42A27DB-BD31-4B8C-83A1-F6EECF244321}">
                <p14:modId xmlns:p14="http://schemas.microsoft.com/office/powerpoint/2010/main" val="1765743739"/>
              </p:ext>
            </p:extLst>
          </p:nvPr>
        </p:nvGraphicFramePr>
        <p:xfrm>
          <a:off x="11850688" y="3635581"/>
          <a:ext cx="11464926" cy="8112467"/>
        </p:xfrm>
        <a:graphic>
          <a:graphicData uri="http://schemas.openxmlformats.org/drawingml/2006/table">
            <a:tbl>
              <a:tblPr firstRow="1" firstCol="1" bandRow="1"/>
              <a:tblGrid>
                <a:gridCol w="2422873">
                  <a:extLst>
                    <a:ext uri="{9D8B030D-6E8A-4147-A177-3AD203B41FA5}">
                      <a16:colId xmlns:a16="http://schemas.microsoft.com/office/drawing/2014/main" val="1626734724"/>
                    </a:ext>
                  </a:extLst>
                </a:gridCol>
                <a:gridCol w="1293541">
                  <a:extLst>
                    <a:ext uri="{9D8B030D-6E8A-4147-A177-3AD203B41FA5}">
                      <a16:colId xmlns:a16="http://schemas.microsoft.com/office/drawing/2014/main" val="2465435183"/>
                    </a:ext>
                  </a:extLst>
                </a:gridCol>
                <a:gridCol w="1343799">
                  <a:extLst>
                    <a:ext uri="{9D8B030D-6E8A-4147-A177-3AD203B41FA5}">
                      <a16:colId xmlns:a16="http://schemas.microsoft.com/office/drawing/2014/main" val="2900840986"/>
                    </a:ext>
                  </a:extLst>
                </a:gridCol>
                <a:gridCol w="1533216">
                  <a:extLst>
                    <a:ext uri="{9D8B030D-6E8A-4147-A177-3AD203B41FA5}">
                      <a16:colId xmlns:a16="http://schemas.microsoft.com/office/drawing/2014/main" val="481062918"/>
                    </a:ext>
                  </a:extLst>
                </a:gridCol>
                <a:gridCol w="1760118">
                  <a:extLst>
                    <a:ext uri="{9D8B030D-6E8A-4147-A177-3AD203B41FA5}">
                      <a16:colId xmlns:a16="http://schemas.microsoft.com/office/drawing/2014/main" val="1570667135"/>
                    </a:ext>
                  </a:extLst>
                </a:gridCol>
                <a:gridCol w="1621423">
                  <a:extLst>
                    <a:ext uri="{9D8B030D-6E8A-4147-A177-3AD203B41FA5}">
                      <a16:colId xmlns:a16="http://schemas.microsoft.com/office/drawing/2014/main" val="2764790534"/>
                    </a:ext>
                  </a:extLst>
                </a:gridCol>
                <a:gridCol w="1489956">
                  <a:extLst>
                    <a:ext uri="{9D8B030D-6E8A-4147-A177-3AD203B41FA5}">
                      <a16:colId xmlns:a16="http://schemas.microsoft.com/office/drawing/2014/main" val="150026983"/>
                    </a:ext>
                  </a:extLst>
                </a:gridCol>
              </a:tblGrid>
              <a:tr h="1554811">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Menn</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Kvinner</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118557">
                <a:tc>
                  <a:txBody>
                    <a:bodyPr/>
                    <a:lstStyle/>
                    <a:p>
                      <a:pPr algn="l" fontAlgn="ctr"/>
                      <a:r>
                        <a:rPr lang="nb-NO" sz="2400" b="0" i="0" u="none" strike="noStrike" dirty="0">
                          <a:effectLst/>
                          <a:latin typeface="Calibri" panose="020F0502020204030204" pitchFamily="34" charset="0"/>
                        </a:rPr>
                        <a:t>Svært enkelt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4108461335"/>
                  </a:ext>
                </a:extLst>
              </a:tr>
              <a:tr h="1118557">
                <a:tc>
                  <a:txBody>
                    <a:bodyPr/>
                    <a:lstStyle/>
                    <a:p>
                      <a:pPr algn="l" fontAlgn="ctr"/>
                      <a:r>
                        <a:rPr lang="nb-NO" sz="2400" b="0" i="0" u="none" strike="noStrike" dirty="0">
                          <a:effectLst/>
                          <a:latin typeface="Calibri" panose="020F0502020204030204" pitchFamily="34" charset="0"/>
                        </a:rPr>
                        <a:t>Ganske enkelt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44 %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972295185"/>
                  </a:ext>
                </a:extLst>
              </a:tr>
              <a:tr h="1118557">
                <a:tc>
                  <a:txBody>
                    <a:bodyPr/>
                    <a:lstStyle/>
                    <a:p>
                      <a:pPr algn="l" fontAlgn="ctr"/>
                      <a:r>
                        <a:rPr lang="nb-NO" sz="2400" b="0" i="0" u="none" strike="noStrike" dirty="0">
                          <a:effectLst/>
                          <a:latin typeface="Calibri" panose="020F0502020204030204" pitchFamily="34" charset="0"/>
                        </a:rPr>
                        <a:t>Verken enkelt eller vanskelig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29 %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119400964"/>
                  </a:ext>
                </a:extLst>
              </a:tr>
              <a:tr h="1118557">
                <a:tc>
                  <a:txBody>
                    <a:bodyPr/>
                    <a:lstStyle/>
                    <a:p>
                      <a:pPr algn="l" fontAlgn="ctr"/>
                      <a:r>
                        <a:rPr lang="nb-NO" sz="2400" b="0" i="0" u="none" strike="noStrike" dirty="0">
                          <a:effectLst/>
                          <a:latin typeface="Calibri" panose="020F0502020204030204" pitchFamily="34" charset="0"/>
                        </a:rPr>
                        <a:t>Ganske vanskelig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66916286"/>
                  </a:ext>
                </a:extLst>
              </a:tr>
              <a:tr h="964871">
                <a:tc>
                  <a:txBody>
                    <a:bodyPr/>
                    <a:lstStyle/>
                    <a:p>
                      <a:pPr algn="l" fontAlgn="ctr"/>
                      <a:r>
                        <a:rPr lang="nb-NO" sz="2400" b="0" i="0" u="none" strike="noStrike" dirty="0">
                          <a:effectLst/>
                          <a:latin typeface="Calibri" panose="020F0502020204030204" pitchFamily="34" charset="0"/>
                        </a:rPr>
                        <a:t>Svært vanskelig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118557">
                <a:tc>
                  <a:txBody>
                    <a:bodyPr/>
                    <a:lstStyle/>
                    <a:p>
                      <a:pPr algn="l" fontAlgn="ctr"/>
                      <a:r>
                        <a:rPr lang="nb-NO" sz="24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solidFill>
                        <a:schemeClr val="tx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w="12700" cap="flat" cmpd="sng" algn="ctr">
                      <a:solidFill>
                        <a:schemeClr val="tx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bl>
          </a:graphicData>
        </a:graphic>
      </p:graphicFrame>
      <p:sp>
        <p:nvSpPr>
          <p:cNvPr id="3" name="Tittel 1">
            <a:extLst>
              <a:ext uri="{FF2B5EF4-FFF2-40B4-BE49-F238E27FC236}">
                <a16:creationId xmlns:a16="http://schemas.microsoft.com/office/drawing/2014/main" id="{F5B357C4-A395-D0B9-4B22-00AE1470A064}"/>
              </a:ext>
            </a:extLst>
          </p:cNvPr>
          <p:cNvSpPr txBox="1">
            <a:spLocks/>
          </p:cNvSpPr>
          <p:nvPr/>
        </p:nvSpPr>
        <p:spPr>
          <a:xfrm>
            <a:off x="1347962" y="1765099"/>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85000" lnSpcReduction="1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De fleste mener det er enkelt å finne informasjon om ulike aktiviteter/arrangement i Ålesund, om enn bare ganske enkelt. Til sammen svarer 55 % svarer at de finner dette svært eller ganske enkelt. Også her ser vi en forskjell mellom menn og kvinner, samt de ulike aldersgruppene, men disse forskjellene er langt mindre enn i foregående spørsmål. Bare til sammen 7 % mener det er vanskelig.</a:t>
            </a:r>
          </a:p>
        </p:txBody>
      </p:sp>
      <p:sp>
        <p:nvSpPr>
          <p:cNvPr id="4" name="Tittel 1">
            <a:extLst>
              <a:ext uri="{FF2B5EF4-FFF2-40B4-BE49-F238E27FC236}">
                <a16:creationId xmlns:a16="http://schemas.microsoft.com/office/drawing/2014/main" id="{1E6D44A1-5208-AC24-ACB5-73CAE0E3050F}"/>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a:t>
            </a:r>
            <a:r>
              <a:rPr lang="nb-NO" sz="2400" dirty="0"/>
              <a:t> n=4842 	</a:t>
            </a:r>
            <a:r>
              <a:rPr lang="nb-NO" sz="2400" b="1" dirty="0"/>
              <a:t>Menn: </a:t>
            </a:r>
            <a:r>
              <a:rPr lang="nb-NO" sz="2400" dirty="0"/>
              <a:t>n=2114, </a:t>
            </a:r>
            <a:r>
              <a:rPr lang="nb-NO" sz="2400" b="1" dirty="0"/>
              <a:t>Kvinner:</a:t>
            </a:r>
            <a:r>
              <a:rPr lang="nb-NO" sz="2400" dirty="0"/>
              <a:t> n=2728,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210846885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96604-3941-8FE1-D2BD-566F60B4076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92A5ABD-5A44-5672-C5AB-48B7ADC2BBC1}"/>
              </a:ext>
            </a:extLst>
          </p:cNvPr>
          <p:cNvSpPr>
            <a:spLocks noGrp="1"/>
          </p:cNvSpPr>
          <p:nvPr>
            <p:ph type="title"/>
          </p:nvPr>
        </p:nvSpPr>
        <p:spPr/>
        <p:txBody>
          <a:bodyPr>
            <a:normAutofit fontScale="90000"/>
          </a:bodyPr>
          <a:lstStyle/>
          <a:p>
            <a:r>
              <a:rPr lang="nb-NO" dirty="0"/>
              <a:t>Hvor enkelt eller vanskelig er det for deg å finne informasjon om ulike aktiviteter og arrangement i Ålesund?</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75AECBE5-976A-A602-DCFE-4F36CFDC0AD3}"/>
              </a:ext>
            </a:extLst>
          </p:cNvPr>
          <p:cNvGraphicFramePr>
            <a:graphicFrameLocks noGrp="1"/>
          </p:cNvGraphicFramePr>
          <p:nvPr>
            <p:ph idx="11"/>
            <p:extLst>
              <p:ext uri="{D42A27DB-BD31-4B8C-83A1-F6EECF244321}">
                <p14:modId xmlns:p14="http://schemas.microsoft.com/office/powerpoint/2010/main" val="1904457617"/>
              </p:ext>
            </p:extLst>
          </p:nvPr>
        </p:nvGraphicFramePr>
        <p:xfrm>
          <a:off x="1847088" y="2293104"/>
          <a:ext cx="21413665" cy="10129356"/>
        </p:xfrm>
        <a:graphic>
          <a:graphicData uri="http://schemas.openxmlformats.org/drawingml/2006/table">
            <a:tbl>
              <a:tblPr firstRow="1" firstCol="1" bandRow="1"/>
              <a:tblGrid>
                <a:gridCol w="2814122">
                  <a:extLst>
                    <a:ext uri="{9D8B030D-6E8A-4147-A177-3AD203B41FA5}">
                      <a16:colId xmlns:a16="http://schemas.microsoft.com/office/drawing/2014/main" val="1626734724"/>
                    </a:ext>
                  </a:extLst>
                </a:gridCol>
                <a:gridCol w="2230244">
                  <a:extLst>
                    <a:ext uri="{9D8B030D-6E8A-4147-A177-3AD203B41FA5}">
                      <a16:colId xmlns:a16="http://schemas.microsoft.com/office/drawing/2014/main" val="481062918"/>
                    </a:ext>
                  </a:extLst>
                </a:gridCol>
                <a:gridCol w="2252546">
                  <a:extLst>
                    <a:ext uri="{9D8B030D-6E8A-4147-A177-3AD203B41FA5}">
                      <a16:colId xmlns:a16="http://schemas.microsoft.com/office/drawing/2014/main" val="1570667135"/>
                    </a:ext>
                  </a:extLst>
                </a:gridCol>
                <a:gridCol w="1984917">
                  <a:extLst>
                    <a:ext uri="{9D8B030D-6E8A-4147-A177-3AD203B41FA5}">
                      <a16:colId xmlns:a16="http://schemas.microsoft.com/office/drawing/2014/main" val="2764790534"/>
                    </a:ext>
                  </a:extLst>
                </a:gridCol>
                <a:gridCol w="2007220">
                  <a:extLst>
                    <a:ext uri="{9D8B030D-6E8A-4147-A177-3AD203B41FA5}">
                      <a16:colId xmlns:a16="http://schemas.microsoft.com/office/drawing/2014/main" val="150026983"/>
                    </a:ext>
                  </a:extLst>
                </a:gridCol>
                <a:gridCol w="1938888">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2417049">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Indre </a:t>
                      </a:r>
                    </a:p>
                    <a:p>
                      <a:pPr algn="ctr" fontAlgn="ctr"/>
                      <a:r>
                        <a:rPr lang="nb-NO" sz="2400" b="1" i="0" u="none" strike="noStrike" dirty="0">
                          <a:solidFill>
                            <a:schemeClr val="bg1"/>
                          </a:solidFill>
                          <a:effectLst/>
                          <a:latin typeface="Calibri" panose="020F0502020204030204" pitchFamily="34" charset="0"/>
                        </a:rPr>
                        <a:t>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514663">
                <a:tc>
                  <a:txBody>
                    <a:bodyPr/>
                    <a:lstStyle/>
                    <a:p>
                      <a:pPr algn="l" fontAlgn="ctr"/>
                      <a:r>
                        <a:rPr lang="nb-NO" sz="2400" b="0" i="0" u="none" strike="noStrike" dirty="0">
                          <a:effectLst/>
                          <a:latin typeface="Calibri" panose="020F0502020204030204" pitchFamily="34" charset="0"/>
                        </a:rPr>
                        <a:t>Svært enkelt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18 %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189135">
                <a:tc>
                  <a:txBody>
                    <a:bodyPr/>
                    <a:lstStyle/>
                    <a:p>
                      <a:pPr algn="l" fontAlgn="ctr"/>
                      <a:r>
                        <a:rPr lang="nb-NO" sz="2400" b="0" i="0" u="none" strike="noStrike" dirty="0">
                          <a:effectLst/>
                          <a:latin typeface="Calibri" panose="020F0502020204030204" pitchFamily="34" charset="0"/>
                        </a:rPr>
                        <a:t>Ganske enkelt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41 %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213088">
                <a:tc>
                  <a:txBody>
                    <a:bodyPr/>
                    <a:lstStyle/>
                    <a:p>
                      <a:pPr algn="l" fontAlgn="ctr"/>
                      <a:r>
                        <a:rPr lang="nb-NO" sz="2400" b="0" i="0" u="none" strike="noStrike" dirty="0">
                          <a:effectLst/>
                          <a:latin typeface="Calibri" panose="020F0502020204030204" pitchFamily="34" charset="0"/>
                        </a:rPr>
                        <a:t>Verken enkelt eller vanskelig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38 %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42 %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125577">
                <a:tc>
                  <a:txBody>
                    <a:bodyPr/>
                    <a:lstStyle/>
                    <a:p>
                      <a:pPr algn="l" fontAlgn="ctr"/>
                      <a:r>
                        <a:rPr lang="nb-NO" sz="2400" b="0" i="0" u="none" strike="noStrike" dirty="0">
                          <a:effectLst/>
                          <a:latin typeface="Calibri" panose="020F0502020204030204" pitchFamily="34" charset="0"/>
                        </a:rPr>
                        <a:t>Ganske vanskelig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459076849"/>
                  </a:ext>
                </a:extLst>
              </a:tr>
              <a:tr h="1456556">
                <a:tc>
                  <a:txBody>
                    <a:bodyPr/>
                    <a:lstStyle/>
                    <a:p>
                      <a:pPr algn="l" fontAlgn="ctr"/>
                      <a:r>
                        <a:rPr lang="nb-NO" sz="2400" b="0" i="0" u="none" strike="noStrike" dirty="0">
                          <a:effectLst/>
                          <a:latin typeface="Calibri" panose="020F0502020204030204" pitchFamily="34" charset="0"/>
                        </a:rPr>
                        <a:t>Svært vanskelig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213288">
                <a:tc>
                  <a:txBody>
                    <a:bodyPr/>
                    <a:lstStyle/>
                    <a:p>
                      <a:pPr algn="l" fontAlgn="ctr"/>
                      <a:r>
                        <a:rPr lang="nb-NO" sz="2400" b="0" i="0" u="none" strike="noStrike" dirty="0">
                          <a:effectLst/>
                          <a:latin typeface="Calibri" panose="020F0502020204030204" pitchFamily="34" charset="0"/>
                        </a:rPr>
                        <a:t>Vet ikke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811407753"/>
                  </a:ext>
                </a:extLst>
              </a:tr>
            </a:tbl>
          </a:graphicData>
        </a:graphic>
      </p:graphicFrame>
      <p:sp>
        <p:nvSpPr>
          <p:cNvPr id="3" name="Tittel 1">
            <a:extLst>
              <a:ext uri="{FF2B5EF4-FFF2-40B4-BE49-F238E27FC236}">
                <a16:creationId xmlns:a16="http://schemas.microsoft.com/office/drawing/2014/main" id="{5380FF47-E73B-EF11-6B96-986A5616E4D7}"/>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n=596,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n=1277, </a:t>
            </a:r>
            <a:r>
              <a:rPr lang="nb-NO" sz="2400" b="1" dirty="0"/>
              <a:t>Spjelkavik, Åse, Lerstad:</a:t>
            </a:r>
            <a:r>
              <a:rPr lang="nb-NO" sz="2400" dirty="0"/>
              <a:t> n=1289,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401308936"/>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A9350347-D910-C692-6786-F29AC6EE521E}"/>
              </a:ext>
            </a:extLst>
          </p:cNvPr>
          <p:cNvSpPr>
            <a:spLocks noGrp="1"/>
          </p:cNvSpPr>
          <p:nvPr>
            <p:ph type="body" sz="quarter" idx="10"/>
          </p:nvPr>
        </p:nvSpPr>
        <p:spPr/>
        <p:txBody>
          <a:bodyPr/>
          <a:lstStyle/>
          <a:p>
            <a:r>
              <a:rPr lang="nb-NO"/>
              <a:t>Oppsummering av hovedfunn</a:t>
            </a:r>
          </a:p>
        </p:txBody>
      </p:sp>
    </p:spTree>
    <p:extLst>
      <p:ext uri="{BB962C8B-B14F-4D97-AF65-F5344CB8AC3E}">
        <p14:creationId xmlns:p14="http://schemas.microsoft.com/office/powerpoint/2010/main" val="41230429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C2661099-06AE-A786-1BE9-F43DE6BE50DA}"/>
              </a:ext>
            </a:extLst>
          </p:cNvPr>
          <p:cNvSpPr>
            <a:spLocks noGrp="1"/>
          </p:cNvSpPr>
          <p:nvPr>
            <p:ph type="title"/>
          </p:nvPr>
        </p:nvSpPr>
        <p:spPr/>
        <p:txBody>
          <a:bodyPr/>
          <a:lstStyle/>
          <a:p>
            <a:r>
              <a:rPr lang="nb-NO" dirty="0"/>
              <a:t>Demografisk fordeling</a:t>
            </a:r>
          </a:p>
        </p:txBody>
      </p:sp>
      <p:sp>
        <p:nvSpPr>
          <p:cNvPr id="17" name="Plassholder for tekst 16">
            <a:extLst>
              <a:ext uri="{FF2B5EF4-FFF2-40B4-BE49-F238E27FC236}">
                <a16:creationId xmlns:a16="http://schemas.microsoft.com/office/drawing/2014/main" id="{8F121051-FF82-B4FA-3C29-6C89C33A91D3}"/>
              </a:ext>
            </a:extLst>
          </p:cNvPr>
          <p:cNvSpPr>
            <a:spLocks noGrp="1"/>
          </p:cNvSpPr>
          <p:nvPr>
            <p:ph type="body" sz="quarter" idx="16"/>
          </p:nvPr>
        </p:nvSpPr>
        <p:spPr/>
        <p:txBody>
          <a:bodyPr/>
          <a:lstStyle/>
          <a:p>
            <a:endParaRPr lang="nb-NO" dirty="0"/>
          </a:p>
        </p:txBody>
      </p:sp>
      <p:graphicFrame>
        <p:nvGraphicFramePr>
          <p:cNvPr id="18" name="Plassholder for innhold 13"/>
          <p:cNvGraphicFramePr>
            <a:graphicFrameLocks noGrp="1"/>
          </p:cNvGraphicFramePr>
          <p:nvPr>
            <p:ph idx="15"/>
            <p:extLst>
              <p:ext uri="{D42A27DB-BD31-4B8C-83A1-F6EECF244321}">
                <p14:modId xmlns:p14="http://schemas.microsoft.com/office/powerpoint/2010/main" val="1733342332"/>
              </p:ext>
            </p:extLst>
          </p:nvPr>
        </p:nvGraphicFramePr>
        <p:xfrm>
          <a:off x="1401763" y="7670800"/>
          <a:ext cx="7046912" cy="4968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Freq-Q10--Pie01">
            <a:extLst>
              <a:ext uri="{FF2B5EF4-FFF2-40B4-BE49-F238E27FC236}">
                <a16:creationId xmlns:a16="http://schemas.microsoft.com/office/drawing/2014/main" id="{DDC24E6E-C356-4F6A-8D31-4236CAB1FEDF}"/>
              </a:ext>
            </a:extLst>
          </p:cNvPr>
          <p:cNvGraphicFramePr>
            <a:graphicFrameLocks noGrp="1"/>
          </p:cNvGraphicFramePr>
          <p:nvPr>
            <p:ph idx="12"/>
            <p:extLst>
              <p:ext uri="{D42A27DB-BD31-4B8C-83A1-F6EECF244321}">
                <p14:modId xmlns:p14="http://schemas.microsoft.com/office/powerpoint/2010/main" val="1605083886"/>
              </p:ext>
            </p:extLst>
          </p:nvPr>
        </p:nvGraphicFramePr>
        <p:xfrm>
          <a:off x="1401763" y="2560638"/>
          <a:ext cx="7046912" cy="48815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Plassholder for innhold 13">
            <a:extLst>
              <a:ext uri="{FF2B5EF4-FFF2-40B4-BE49-F238E27FC236}">
                <a16:creationId xmlns:a16="http://schemas.microsoft.com/office/drawing/2014/main" id="{BC56C244-6193-4E14-B6CD-ABA9DABD41FB}"/>
              </a:ext>
            </a:extLst>
          </p:cNvPr>
          <p:cNvGraphicFramePr>
            <a:graphicFrameLocks noGrp="1"/>
          </p:cNvGraphicFramePr>
          <p:nvPr>
            <p:ph idx="11"/>
            <p:extLst>
              <p:ext uri="{D42A27DB-BD31-4B8C-83A1-F6EECF244321}">
                <p14:modId xmlns:p14="http://schemas.microsoft.com/office/powerpoint/2010/main" val="950920697"/>
              </p:ext>
            </p:extLst>
          </p:nvPr>
        </p:nvGraphicFramePr>
        <p:xfrm>
          <a:off x="8670925" y="2568575"/>
          <a:ext cx="7046913" cy="48783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Plassholder for innhold 13">
            <a:extLst>
              <a:ext uri="{FF2B5EF4-FFF2-40B4-BE49-F238E27FC236}">
                <a16:creationId xmlns:a16="http://schemas.microsoft.com/office/drawing/2014/main" id="{E9E27D9E-2CF6-4F07-86B9-DDD97C3075E6}"/>
              </a:ext>
            </a:extLst>
          </p:cNvPr>
          <p:cNvGraphicFramePr>
            <a:graphicFrameLocks noGrp="1"/>
          </p:cNvGraphicFramePr>
          <p:nvPr>
            <p:ph idx="14"/>
            <p:extLst>
              <p:ext uri="{D42A27DB-BD31-4B8C-83A1-F6EECF244321}">
                <p14:modId xmlns:p14="http://schemas.microsoft.com/office/powerpoint/2010/main" val="2908232471"/>
              </p:ext>
            </p:extLst>
          </p:nvPr>
        </p:nvGraphicFramePr>
        <p:xfrm>
          <a:off x="8180271" y="7709693"/>
          <a:ext cx="7046913" cy="4964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Plassholder for innhold 13">
            <a:extLst>
              <a:ext uri="{FF2B5EF4-FFF2-40B4-BE49-F238E27FC236}">
                <a16:creationId xmlns:a16="http://schemas.microsoft.com/office/drawing/2014/main" id="{F8A231AE-02C1-4A5B-921E-F5AD92921371}"/>
              </a:ext>
            </a:extLst>
          </p:cNvPr>
          <p:cNvGraphicFramePr>
            <a:graphicFrameLocks noGrp="1"/>
          </p:cNvGraphicFramePr>
          <p:nvPr>
            <p:ph idx="10"/>
            <p:extLst>
              <p:ext uri="{D42A27DB-BD31-4B8C-83A1-F6EECF244321}">
                <p14:modId xmlns:p14="http://schemas.microsoft.com/office/powerpoint/2010/main" val="711885189"/>
              </p:ext>
            </p:extLst>
          </p:nvPr>
        </p:nvGraphicFramePr>
        <p:xfrm>
          <a:off x="15940088" y="2560638"/>
          <a:ext cx="7096125" cy="48815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Plassholder for innhold 13">
            <a:extLst>
              <a:ext uri="{FF2B5EF4-FFF2-40B4-BE49-F238E27FC236}">
                <a16:creationId xmlns:a16="http://schemas.microsoft.com/office/drawing/2014/main" id="{C09A3FD4-31FF-4BBB-9289-10A8F251399F}"/>
              </a:ext>
            </a:extLst>
          </p:cNvPr>
          <p:cNvGraphicFramePr>
            <a:graphicFrameLocks noGrp="1"/>
          </p:cNvGraphicFramePr>
          <p:nvPr>
            <p:ph idx="13"/>
            <p:extLst>
              <p:ext uri="{D42A27DB-BD31-4B8C-83A1-F6EECF244321}">
                <p14:modId xmlns:p14="http://schemas.microsoft.com/office/powerpoint/2010/main" val="2229986098"/>
              </p:ext>
            </p:extLst>
          </p:nvPr>
        </p:nvGraphicFramePr>
        <p:xfrm>
          <a:off x="15939913" y="7758113"/>
          <a:ext cx="7096125" cy="496887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0144101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BBCF1-8DCF-43E1-A26D-64BF606F581D}"/>
              </a:ext>
            </a:extLst>
          </p:cNvPr>
          <p:cNvSpPr>
            <a:spLocks noGrp="1"/>
          </p:cNvSpPr>
          <p:nvPr>
            <p:ph type="title"/>
          </p:nvPr>
        </p:nvSpPr>
        <p:spPr/>
        <p:txBody>
          <a:bodyPr>
            <a:normAutofit/>
          </a:bodyPr>
          <a:lstStyle/>
          <a:p>
            <a:r>
              <a:rPr lang="en-GB" b="1" dirty="0" err="1">
                <a:latin typeface="+mj-lt"/>
              </a:rPr>
              <a:t>Oppsummering</a:t>
            </a:r>
            <a:r>
              <a:rPr lang="en-GB" b="1" dirty="0">
                <a:latin typeface="+mj-lt"/>
              </a:rPr>
              <a:t> </a:t>
            </a:r>
            <a:r>
              <a:rPr lang="en-GB" b="1" dirty="0" err="1">
                <a:latin typeface="+mj-lt"/>
              </a:rPr>
              <a:t>av</a:t>
            </a:r>
            <a:r>
              <a:rPr lang="en-GB" b="1" dirty="0">
                <a:latin typeface="+mj-lt"/>
              </a:rPr>
              <a:t> </a:t>
            </a:r>
            <a:r>
              <a:rPr lang="en-GB" b="1" dirty="0" err="1">
                <a:latin typeface="+mj-lt"/>
              </a:rPr>
              <a:t>hovedfunn</a:t>
            </a:r>
            <a:endParaRPr lang="en-US" dirty="0"/>
          </a:p>
        </p:txBody>
      </p:sp>
      <p:sp>
        <p:nvSpPr>
          <p:cNvPr id="3" name="Content Placeholder 12">
            <a:extLst>
              <a:ext uri="{FF2B5EF4-FFF2-40B4-BE49-F238E27FC236}">
                <a16:creationId xmlns:a16="http://schemas.microsoft.com/office/drawing/2014/main" id="{1AC9F1EF-6E41-6482-B6D2-C8E13AA6643D}"/>
              </a:ext>
            </a:extLst>
          </p:cNvPr>
          <p:cNvSpPr txBox="1">
            <a:spLocks/>
          </p:cNvSpPr>
          <p:nvPr/>
        </p:nvSpPr>
        <p:spPr>
          <a:xfrm>
            <a:off x="1402078" y="2431915"/>
            <a:ext cx="10448546" cy="10078740"/>
          </a:xfrm>
          <a:prstGeom prst="rect">
            <a:avLst/>
          </a:prstGeom>
        </p:spPr>
        <p:txBody>
          <a:bodyPr/>
          <a:lstStyle>
            <a:lvl1pPr marL="635000" marR="0" indent="-635000" algn="l" defTabSz="825500" rtl="0" latinLnBrk="0">
              <a:lnSpc>
                <a:spcPct val="100000"/>
              </a:lnSpc>
              <a:spcBef>
                <a:spcPts val="1800"/>
              </a:spcBef>
              <a:spcAft>
                <a:spcPts val="600"/>
              </a:spcAft>
              <a:buClr>
                <a:schemeClr val="accent1"/>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chemeClr val="accent1"/>
              </a:buClr>
              <a:buSzPct val="125000"/>
              <a:buFont typeface="Courier New" panose="02070309020205020404" pitchFamily="49" charset="0"/>
              <a:buChar char="o"/>
              <a:tabLst/>
              <a:defRPr lang="en-US" sz="28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hangingPunct="1"/>
            <a:r>
              <a:rPr lang="nb-NO" sz="2800" dirty="0"/>
              <a:t>Av de 4842 som har svart på undersøkelsen bor over halvparten i enebolig, mens 1/3 bor i leilighet. Andelene som bor i leilighet er noe økende jo eldre man er</a:t>
            </a:r>
          </a:p>
          <a:p>
            <a:pPr hangingPunct="1"/>
            <a:r>
              <a:rPr lang="nb-NO" sz="2800" dirty="0"/>
              <a:t>Om lag 3/4 mener at nåværende bolig i stor eller noen grad er tilpasset deres alderdom. 1/4 mener imidlertid at den i liten eller ingen grad er tilpasset, og dette gjelder i hovedsak de som bor i enebolig eller rekkehus. </a:t>
            </a:r>
          </a:p>
          <a:p>
            <a:pPr hangingPunct="1"/>
            <a:r>
              <a:rPr lang="nb-NO" sz="2800" dirty="0"/>
              <a:t>Over halvparten (52 %) av respondentene har i liten eller ingen grad planer om å tilpasse boligen til egen alderdom, mens 36 % vil i stor eller noen grad gjøre dette. </a:t>
            </a:r>
          </a:p>
          <a:p>
            <a:pPr hangingPunct="1"/>
            <a:r>
              <a:rPr lang="nb-NO" sz="2800" dirty="0"/>
              <a:t>Knapt halvparten (48 %) svarer at de på sikt sannsynligvis vil trenge en annen bolig. Det er da først og fremst kjøp/eller leie av en privat leilighet som er aktuelt (31 %), men også det å søke om kommunal tilrettelagt bolig blir nevnt av 14 %.</a:t>
            </a:r>
          </a:p>
          <a:p>
            <a:pPr hangingPunct="1"/>
            <a:r>
              <a:rPr lang="nb-NO" sz="2800" dirty="0"/>
              <a:t>På spørsmål om hvor lett eller vanskelig det er for en å utføre ulike oppgaver svarer et flertall at de finner dem svært eller ganske enkle. Det er få som finner de ulike oppgavene vanskelige. Eldre finner de ulike oppgavene i noen grad litt mindre enkle enn yngre. </a:t>
            </a:r>
          </a:p>
        </p:txBody>
      </p:sp>
      <p:sp>
        <p:nvSpPr>
          <p:cNvPr id="4" name="Content Placeholder 13">
            <a:extLst>
              <a:ext uri="{FF2B5EF4-FFF2-40B4-BE49-F238E27FC236}">
                <a16:creationId xmlns:a16="http://schemas.microsoft.com/office/drawing/2014/main" id="{6FF8FE59-1AAA-C42F-65F2-29DE4F3A0D07}"/>
              </a:ext>
            </a:extLst>
          </p:cNvPr>
          <p:cNvSpPr txBox="1">
            <a:spLocks/>
          </p:cNvSpPr>
          <p:nvPr/>
        </p:nvSpPr>
        <p:spPr>
          <a:xfrm>
            <a:off x="12093718" y="2431915"/>
            <a:ext cx="10942320" cy="9865268"/>
          </a:xfrm>
          <a:prstGeom prst="rect">
            <a:avLst/>
          </a:prstGeom>
        </p:spPr>
        <p:txBody>
          <a:bodyPr/>
          <a:lstStyle>
            <a:lvl1pPr marL="635000" marR="0" indent="-635000" algn="l" defTabSz="825500" rtl="0" latinLnBrk="0">
              <a:lnSpc>
                <a:spcPct val="100000"/>
              </a:lnSpc>
              <a:spcBef>
                <a:spcPts val="1800"/>
              </a:spcBef>
              <a:spcAft>
                <a:spcPts val="600"/>
              </a:spcAft>
              <a:buClr>
                <a:schemeClr val="accent1"/>
              </a:buClr>
              <a:buSzPct val="150000"/>
              <a:buFont typeface="Arial" panose="020B0604020202020204" pitchFamily="34" charset="0"/>
              <a:buChar char="•"/>
              <a:tabLst/>
              <a:defRPr lang="en-US" sz="36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chemeClr val="accent1"/>
              </a:buClr>
              <a:buSzPct val="125000"/>
              <a:buFont typeface="Courier New" panose="02070309020205020404" pitchFamily="49" charset="0"/>
              <a:buChar char="o"/>
              <a:tabLst/>
              <a:defRPr lang="en-US" sz="28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a:lstStyle>
          <a:p>
            <a:pPr hangingPunct="1"/>
            <a:r>
              <a:rPr lang="nb-NO" sz="2800" dirty="0"/>
              <a:t>Drøyt halvparten mener de er engasjert i lokalsamfunnet. Fleksibilitet er et stikkord når det gjelder å engasjere seg i frivillig arbeid. Man ønsker ikke å binde seg til noe fast. Å bidra med er henting/</a:t>
            </a:r>
            <a:r>
              <a:rPr lang="nb-NO" sz="2800" dirty="0" err="1"/>
              <a:t>bringing</a:t>
            </a:r>
            <a:r>
              <a:rPr lang="nb-NO" sz="2800" dirty="0"/>
              <a:t> av eldre til dagtilbud/turer eller være med å lede turgruppe er det flest mener de kan bidra med. Det er blant de yngre aldersgruppene at flest oppgir ting de kan bidra med.</a:t>
            </a:r>
          </a:p>
          <a:p>
            <a:pPr hangingPunct="1"/>
            <a:r>
              <a:rPr lang="nb-NO" sz="2800" dirty="0"/>
              <a:t>Flertallet (60 %) er sosial med venner minst en gang i uka. Kvinner i litt større grad enn menn. Mange er også aktive både i organiserte og uorganiserte aktiviteter. 28 % oppgir at de ukentlig er aktive i organiserte aktiviteter, mens 46 % er med på uorganiserte aktiviteter ukentlig.</a:t>
            </a:r>
          </a:p>
          <a:p>
            <a:pPr hangingPunct="1"/>
            <a:r>
              <a:rPr lang="nb-NO" sz="2800" dirty="0"/>
              <a:t>Når vi ber dem peke på mangler i nærmiljøet er det flest (26 %) som peker på manglende snørydding og strøing. Bedre belysning og benker å sitte på blir etterlyst av henholdsvis 19 og 18 %, mens kafé og serveringstilbud etterlyses av 17 %. </a:t>
            </a:r>
          </a:p>
          <a:p>
            <a:pPr hangingPunct="1"/>
            <a:r>
              <a:rPr lang="nb-NO" sz="2800" dirty="0"/>
              <a:t>Sosiale medier er den klart mest benyttede informasjonskilden for arrangement og aktiviteter i Ålesund kommune. 60 % oppgir dette som en av de kildene de oftest benytter. </a:t>
            </a:r>
          </a:p>
          <a:p>
            <a:pPr hangingPunct="1"/>
            <a:r>
              <a:rPr lang="nb-NO" sz="2800" dirty="0"/>
              <a:t>Til sammen svarer 55 % svarer at de finner det svært eller ganske enkelt å finne informasjon om ulike aktiviteter og arrangement i Ålesund.</a:t>
            </a:r>
          </a:p>
        </p:txBody>
      </p:sp>
    </p:spTree>
    <p:extLst>
      <p:ext uri="{BB962C8B-B14F-4D97-AF65-F5344CB8AC3E}">
        <p14:creationId xmlns:p14="http://schemas.microsoft.com/office/powerpoint/2010/main" val="1978646532"/>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E63E7-AD9B-69D3-38AD-5D7DCE310A81}"/>
            </a:ext>
          </a:extLst>
        </p:cNvPr>
        <p:cNvGrpSpPr/>
        <p:nvPr/>
      </p:nvGrpSpPr>
      <p:grpSpPr>
        <a:xfrm>
          <a:off x="0" y="0"/>
          <a:ext cx="0" cy="0"/>
          <a:chOff x="0" y="0"/>
          <a:chExt cx="0" cy="0"/>
        </a:xfrm>
      </p:grpSpPr>
      <p:sp>
        <p:nvSpPr>
          <p:cNvPr id="6" name="Tittel 2">
            <a:extLst>
              <a:ext uri="{FF2B5EF4-FFF2-40B4-BE49-F238E27FC236}">
                <a16:creationId xmlns:a16="http://schemas.microsoft.com/office/drawing/2014/main" id="{E276C8BB-7A1E-ED4B-E97E-7F78C5E5720C}"/>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C6BF571A-4C8D-A71F-1B98-99263CC49D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DE609CDC-9022-479C-44C0-656F9B3E2476}"/>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20AB1E72-D77A-BCFE-BF7B-13A3A4EC4524}"/>
              </a:ext>
            </a:extLst>
          </p:cNvPr>
          <p:cNvSpPr>
            <a:spLocks noGrp="1"/>
          </p:cNvSpPr>
          <p:nvPr>
            <p:ph type="body" sz="quarter" idx="10"/>
          </p:nvPr>
        </p:nvSpPr>
        <p:spPr/>
        <p:txBody>
          <a:bodyPr/>
          <a:lstStyle/>
          <a:p>
            <a:r>
              <a:rPr lang="nb-NO" dirty="0"/>
              <a:t>Vedlegg: Om feilmarginer og tolkning av disse</a:t>
            </a:r>
          </a:p>
        </p:txBody>
      </p:sp>
    </p:spTree>
    <p:extLst>
      <p:ext uri="{BB962C8B-B14F-4D97-AF65-F5344CB8AC3E}">
        <p14:creationId xmlns:p14="http://schemas.microsoft.com/office/powerpoint/2010/main" val="128761716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78F39D-D4EE-4759-B3C5-318586763B04}"/>
              </a:ext>
            </a:extLst>
          </p:cNvPr>
          <p:cNvSpPr>
            <a:spLocks noGrp="1"/>
          </p:cNvSpPr>
          <p:nvPr>
            <p:ph type="title"/>
          </p:nvPr>
        </p:nvSpPr>
        <p:spPr/>
        <p:txBody>
          <a:bodyPr/>
          <a:lstStyle/>
          <a:p>
            <a:r>
              <a:rPr lang="nb-NO" dirty="0">
                <a:solidFill>
                  <a:schemeClr val="bg2">
                    <a:lumMod val="25000"/>
                  </a:schemeClr>
                </a:solidFill>
                <a:latin typeface="+mj-lt"/>
                <a:ea typeface="Calibri" panose="020F0502020204030204" pitchFamily="34" charset="0"/>
                <a:cs typeface="Calibri" panose="020F0502020204030204" pitchFamily="34" charset="0"/>
              </a:rPr>
              <a:t>Feilmarginen krymper med større utvalg</a:t>
            </a:r>
          </a:p>
        </p:txBody>
      </p:sp>
      <p:graphicFrame>
        <p:nvGraphicFramePr>
          <p:cNvPr id="4" name="Content Placeholder 3">
            <a:extLst>
              <a:ext uri="{FF2B5EF4-FFF2-40B4-BE49-F238E27FC236}">
                <a16:creationId xmlns:a16="http://schemas.microsoft.com/office/drawing/2014/main" id="{01F7B87B-B2EF-4A6D-B89E-EE37D0B93592}"/>
              </a:ext>
            </a:extLst>
          </p:cNvPr>
          <p:cNvGraphicFramePr>
            <a:graphicFrameLocks noGrp="1"/>
          </p:cNvGraphicFramePr>
          <p:nvPr>
            <p:ph idx="10"/>
            <p:extLst>
              <p:ext uri="{D42A27DB-BD31-4B8C-83A1-F6EECF244321}">
                <p14:modId xmlns:p14="http://schemas.microsoft.com/office/powerpoint/2010/main" val="4251515603"/>
              </p:ext>
            </p:extLst>
          </p:nvPr>
        </p:nvGraphicFramePr>
        <p:xfrm>
          <a:off x="1401763" y="4557931"/>
          <a:ext cx="21634450" cy="8057931"/>
        </p:xfrm>
        <a:graphic>
          <a:graphicData uri="http://schemas.openxmlformats.org/drawingml/2006/chart">
            <c:chart xmlns:c="http://schemas.openxmlformats.org/drawingml/2006/chart" xmlns:r="http://schemas.openxmlformats.org/officeDocument/2006/relationships" r:id="rId2"/>
          </a:graphicData>
        </a:graphic>
      </p:graphicFrame>
      <p:sp>
        <p:nvSpPr>
          <p:cNvPr id="11" name="Plassholder for tekst 10">
            <a:extLst>
              <a:ext uri="{FF2B5EF4-FFF2-40B4-BE49-F238E27FC236}">
                <a16:creationId xmlns:a16="http://schemas.microsoft.com/office/drawing/2014/main" id="{456C8FC2-4CFE-7BE3-086A-C1D1BBBE33E7}"/>
              </a:ext>
            </a:extLst>
          </p:cNvPr>
          <p:cNvSpPr>
            <a:spLocks noGrp="1"/>
          </p:cNvSpPr>
          <p:nvPr>
            <p:ph type="body" sz="quarter" idx="13"/>
          </p:nvPr>
        </p:nvSpPr>
        <p:spPr/>
        <p:txBody>
          <a:bodyPr/>
          <a:lstStyle/>
          <a:p>
            <a:endParaRPr lang="nb-NO"/>
          </a:p>
        </p:txBody>
      </p:sp>
      <p:sp>
        <p:nvSpPr>
          <p:cNvPr id="6" name="TextBox 5">
            <a:extLst>
              <a:ext uri="{FF2B5EF4-FFF2-40B4-BE49-F238E27FC236}">
                <a16:creationId xmlns:a16="http://schemas.microsoft.com/office/drawing/2014/main" id="{2C81B525-6ACF-4A10-8BFE-D2DAF69A18D8}"/>
              </a:ext>
            </a:extLst>
          </p:cNvPr>
          <p:cNvSpPr txBox="1"/>
          <p:nvPr/>
        </p:nvSpPr>
        <p:spPr>
          <a:xfrm>
            <a:off x="1527489" y="2011879"/>
            <a:ext cx="21634450" cy="2546052"/>
          </a:xfrm>
          <a:prstGeom prst="rect">
            <a:avLst/>
          </a:prstGeom>
        </p:spPr>
        <p:txBody>
          <a:bodyPr vert="horz" wrap="square" lIns="0" tIns="0" rIns="0" bIns="0" numCol="1" rtlCol="0">
            <a:normAutofit fontScale="92500" lnSpcReduction="20000"/>
          </a:bodyPr>
          <a:lstStyle/>
          <a:p>
            <a:pPr algn="l">
              <a:spcAft>
                <a:spcPts val="600"/>
              </a:spcAft>
            </a:pPr>
            <a:r>
              <a:rPr lang="nb-NO" sz="2400" dirty="0">
                <a:solidFill>
                  <a:schemeClr val="bg2">
                    <a:lumMod val="25000"/>
                  </a:schemeClr>
                </a:solidFill>
                <a:latin typeface="+mn-lt"/>
              </a:rPr>
              <a:t>Jo flere respondenter vi har, jo sikrere kan vi være på resultatene. Og det er vesentlig ettersom resultatet ofte skal representere millioner av mennesker i en befolkning. </a:t>
            </a:r>
          </a:p>
          <a:p>
            <a:pPr algn="l">
              <a:spcAft>
                <a:spcPts val="600"/>
              </a:spcAft>
            </a:pPr>
            <a:r>
              <a:rPr lang="nb-NO" sz="2400" dirty="0">
                <a:solidFill>
                  <a:schemeClr val="bg2">
                    <a:lumMod val="25000"/>
                  </a:schemeClr>
                </a:solidFill>
                <a:latin typeface="+mn-lt"/>
              </a:rPr>
              <a:t>Når vi passerer 1000 respondenter, minker fallet i feilmarginene ved ytterligere økning av antallet respondenter. Det er grunnen til at det er vanlig å benytte 1.000 respondenter for representative målinger – ikke bare i Norge, men på verdensbasis. </a:t>
            </a:r>
          </a:p>
          <a:p>
            <a:pPr algn="l">
              <a:spcAft>
                <a:spcPts val="600"/>
              </a:spcAft>
            </a:pPr>
            <a:r>
              <a:rPr lang="nb-NO" sz="2400" dirty="0">
                <a:solidFill>
                  <a:schemeClr val="bg2">
                    <a:lumMod val="25000"/>
                  </a:schemeClr>
                </a:solidFill>
                <a:latin typeface="+mn-lt"/>
              </a:rPr>
              <a:t>Ofte kan minimum 500 respondenter være tilstrekkelig for å verifisere en holdning i den generelle befolkningen, mens 1000 respondenter anbefales som minimum hvis man skal se på forskjeller mellom demografiske segmenter som kjønn, alder eller geografi. Flere respondenter dersom totalresultatet ønskes nedbrutt på mange undergrupper. For når vi bryter totalresultatene ned på bakgrunnsvariabler vil antallet i hver gruppe bli vesentlig mindre, og feilmarginen kan øke drastisk, slik vi ser på venstre side av grafen under. Dette gjør ikke at tallene vi har nødvendigvis er feil eller mindre relevante, men det betyr at vi ikke kan la resultatene snakke for resten av befolkningen uten en betydelig feilmargin, og vi kan i mindre grad finne signifikante forskjeller mellom undergruppene/segmentene. </a:t>
            </a:r>
          </a:p>
          <a:p>
            <a:pPr algn="l">
              <a:spcAft>
                <a:spcPts val="600"/>
              </a:spcAft>
            </a:pPr>
            <a:endParaRPr lang="nb-NO" sz="2400" dirty="0">
              <a:solidFill>
                <a:schemeClr val="bg2">
                  <a:lumMod val="25000"/>
                </a:schemeClr>
              </a:solidFill>
              <a:latin typeface="+mn-lt"/>
            </a:endParaRPr>
          </a:p>
          <a:p>
            <a:pPr algn="l">
              <a:spcAft>
                <a:spcPts val="600"/>
              </a:spcAft>
            </a:pPr>
            <a:endParaRPr lang="nb-NO" sz="2400" dirty="0">
              <a:solidFill>
                <a:schemeClr val="bg2">
                  <a:lumMod val="25000"/>
                </a:schemeClr>
              </a:solidFill>
              <a:latin typeface="+mn-lt"/>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 name="Ink 1">
                <a:extLst>
                  <a:ext uri="{FF2B5EF4-FFF2-40B4-BE49-F238E27FC236}">
                    <a16:creationId xmlns:a16="http://schemas.microsoft.com/office/drawing/2014/main" id="{9DD4435A-B0D4-C572-BD69-0D45A62D5E3D}"/>
                  </a:ext>
                </a:extLst>
              </p14:cNvPr>
              <p14:cNvContentPartPr/>
              <p14:nvPr/>
            </p14:nvContentPartPr>
            <p14:xfrm>
              <a:off x="5039444" y="6327376"/>
              <a:ext cx="360" cy="360"/>
            </p14:xfrm>
          </p:contentPart>
        </mc:Choice>
        <mc:Fallback xmlns="">
          <p:pic>
            <p:nvPicPr>
              <p:cNvPr id="2" name="Ink 1">
                <a:extLst>
                  <a:ext uri="{FF2B5EF4-FFF2-40B4-BE49-F238E27FC236}">
                    <a16:creationId xmlns:a16="http://schemas.microsoft.com/office/drawing/2014/main" id="{9DD4435A-B0D4-C572-BD69-0D45A62D5E3D}"/>
                  </a:ext>
                </a:extLst>
              </p:cNvPr>
              <p:cNvPicPr/>
              <p:nvPr/>
            </p:nvPicPr>
            <p:blipFill>
              <a:blip r:embed="rId4"/>
              <a:stretch>
                <a:fillRect/>
              </a:stretch>
            </p:blipFill>
            <p:spPr>
              <a:xfrm>
                <a:off x="5021444" y="6219376"/>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8" name="Ink 7">
                <a:extLst>
                  <a:ext uri="{FF2B5EF4-FFF2-40B4-BE49-F238E27FC236}">
                    <a16:creationId xmlns:a16="http://schemas.microsoft.com/office/drawing/2014/main" id="{0407A155-BD98-103B-12E7-EF46EE2A59EC}"/>
                  </a:ext>
                </a:extLst>
              </p14:cNvPr>
              <p14:cNvContentPartPr/>
              <p14:nvPr/>
            </p14:nvContentPartPr>
            <p14:xfrm>
              <a:off x="12895719" y="8777708"/>
              <a:ext cx="656280" cy="671040"/>
            </p14:xfrm>
          </p:contentPart>
        </mc:Choice>
        <mc:Fallback xmlns="">
          <p:pic>
            <p:nvPicPr>
              <p:cNvPr id="8" name="Ink 7">
                <a:extLst>
                  <a:ext uri="{FF2B5EF4-FFF2-40B4-BE49-F238E27FC236}">
                    <a16:creationId xmlns:a16="http://schemas.microsoft.com/office/drawing/2014/main" id="{0407A155-BD98-103B-12E7-EF46EE2A59EC}"/>
                  </a:ext>
                </a:extLst>
              </p:cNvPr>
              <p:cNvPicPr/>
              <p:nvPr/>
            </p:nvPicPr>
            <p:blipFill>
              <a:blip r:embed="rId6"/>
              <a:stretch>
                <a:fillRect/>
              </a:stretch>
            </p:blipFill>
            <p:spPr>
              <a:xfrm>
                <a:off x="12877719" y="8669708"/>
                <a:ext cx="691920" cy="886680"/>
              </a:xfrm>
              <a:prstGeom prst="rect">
                <a:avLst/>
              </a:prstGeom>
            </p:spPr>
          </p:pic>
        </mc:Fallback>
      </mc:AlternateContent>
      <p:grpSp>
        <p:nvGrpSpPr>
          <p:cNvPr id="7" name="Group 6">
            <a:extLst>
              <a:ext uri="{FF2B5EF4-FFF2-40B4-BE49-F238E27FC236}">
                <a16:creationId xmlns:a16="http://schemas.microsoft.com/office/drawing/2014/main" id="{D9B315BF-01BD-BD9C-B978-BE644D8052B1}"/>
              </a:ext>
            </a:extLst>
          </p:cNvPr>
          <p:cNvGrpSpPr/>
          <p:nvPr/>
        </p:nvGrpSpPr>
        <p:grpSpPr>
          <a:xfrm>
            <a:off x="5393225" y="7383579"/>
            <a:ext cx="657206" cy="559791"/>
            <a:chOff x="8604150" y="5615760"/>
            <a:chExt cx="517320" cy="44064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9" name="Ink 8">
                  <a:extLst>
                    <a:ext uri="{FF2B5EF4-FFF2-40B4-BE49-F238E27FC236}">
                      <a16:creationId xmlns:a16="http://schemas.microsoft.com/office/drawing/2014/main" id="{236E3B81-4877-95A7-539B-FAA3F6DC00F3}"/>
                    </a:ext>
                  </a:extLst>
                </p14:cNvPr>
                <p14:cNvContentPartPr/>
                <p14:nvPr/>
              </p14:nvContentPartPr>
              <p14:xfrm>
                <a:off x="8604150" y="5627280"/>
                <a:ext cx="478800" cy="357480"/>
              </p14:xfrm>
            </p:contentPart>
          </mc:Choice>
          <mc:Fallback xmlns="">
            <p:pic>
              <p:nvPicPr>
                <p:cNvPr id="9" name="Ink 8">
                  <a:extLst>
                    <a:ext uri="{FF2B5EF4-FFF2-40B4-BE49-F238E27FC236}">
                      <a16:creationId xmlns:a16="http://schemas.microsoft.com/office/drawing/2014/main" id="{236E3B81-4877-95A7-539B-FAA3F6DC00F3}"/>
                    </a:ext>
                  </a:extLst>
                </p:cNvPr>
                <p:cNvPicPr/>
                <p:nvPr/>
              </p:nvPicPr>
              <p:blipFill>
                <a:blip r:embed="rId8"/>
                <a:stretch>
                  <a:fillRect/>
                </a:stretch>
              </p:blipFill>
              <p:spPr>
                <a:xfrm>
                  <a:off x="8589984" y="5542233"/>
                  <a:ext cx="506848" cy="52729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0" name="Ink 9">
                  <a:extLst>
                    <a:ext uri="{FF2B5EF4-FFF2-40B4-BE49-F238E27FC236}">
                      <a16:creationId xmlns:a16="http://schemas.microsoft.com/office/drawing/2014/main" id="{1DD0CF0C-25AD-D498-BE47-645EF3E1A953}"/>
                    </a:ext>
                  </a:extLst>
                </p14:cNvPr>
                <p14:cNvContentPartPr/>
                <p14:nvPr/>
              </p14:nvContentPartPr>
              <p14:xfrm>
                <a:off x="8739870" y="5615760"/>
                <a:ext cx="381600" cy="440640"/>
              </p14:xfrm>
            </p:contentPart>
          </mc:Choice>
          <mc:Fallback xmlns="">
            <p:pic>
              <p:nvPicPr>
                <p:cNvPr id="10" name="Ink 9">
                  <a:extLst>
                    <a:ext uri="{FF2B5EF4-FFF2-40B4-BE49-F238E27FC236}">
                      <a16:creationId xmlns:a16="http://schemas.microsoft.com/office/drawing/2014/main" id="{1DD0CF0C-25AD-D498-BE47-645EF3E1A953}"/>
                    </a:ext>
                  </a:extLst>
                </p:cNvPr>
                <p:cNvPicPr/>
                <p:nvPr/>
              </p:nvPicPr>
              <p:blipFill>
                <a:blip r:embed="rId10"/>
                <a:stretch>
                  <a:fillRect/>
                </a:stretch>
              </p:blipFill>
              <p:spPr>
                <a:xfrm>
                  <a:off x="8725705" y="5530749"/>
                  <a:ext cx="409646" cy="610378"/>
                </a:xfrm>
                <a:prstGeom prst="rect">
                  <a:avLst/>
                </a:prstGeom>
              </p:spPr>
            </p:pic>
          </mc:Fallback>
        </mc:AlternateContent>
      </p:grpSp>
    </p:spTree>
    <p:extLst>
      <p:ext uri="{BB962C8B-B14F-4D97-AF65-F5344CB8AC3E}">
        <p14:creationId xmlns:p14="http://schemas.microsoft.com/office/powerpoint/2010/main" val="2148006193"/>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ln w="12700">
            <a:miter lim="400000"/>
          </a:ln>
        </p:spPr>
        <p:txBody>
          <a:bodyPr lIns="50800" tIns="50800" rIns="50800" bIns="50800" anchor="ctr">
            <a:normAutofit/>
          </a:bodyPr>
          <a:lstStyle/>
          <a:p>
            <a:r>
              <a:rPr lang="nb-NO" b="1" dirty="0"/>
              <a:t>Feilmarginer for ulike svarfordelinger</a:t>
            </a:r>
            <a:br>
              <a:rPr lang="nb-NO" sz="3600" dirty="0"/>
            </a:br>
            <a:r>
              <a:rPr lang="nb-NO" sz="2800" dirty="0"/>
              <a:t>Svarandelen på et spørsmål påvirker hvor stor feilmarginen er ved en gitt basestørrelse (antall respondenter). </a:t>
            </a:r>
            <a:endParaRPr lang="nb-NO" sz="3600" dirty="0"/>
          </a:p>
        </p:txBody>
      </p:sp>
      <p:sp>
        <p:nvSpPr>
          <p:cNvPr id="5" name="Tittel 1"/>
          <p:cNvSpPr txBox="1">
            <a:spLocks/>
          </p:cNvSpPr>
          <p:nvPr/>
        </p:nvSpPr>
        <p:spPr>
          <a:xfrm>
            <a:off x="1572718" y="12341469"/>
            <a:ext cx="21633959" cy="7992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800" b="1" dirty="0"/>
              <a:t>Tolkning</a:t>
            </a:r>
            <a:r>
              <a:rPr lang="nb-NO" sz="2800" dirty="0">
                <a:solidFill>
                  <a:schemeClr val="tx1">
                    <a:lumMod val="75000"/>
                    <a:lumOff val="25000"/>
                  </a:schemeClr>
                </a:solidFill>
              </a:rPr>
              <a:t>: </a:t>
            </a:r>
            <a:r>
              <a:rPr lang="nb-NO" sz="2800" dirty="0"/>
              <a:t>For et utvalg på 1000 respondenter, og en prosentfordeling på 50 %, vil feilmarginene være +/-3,2%. </a:t>
            </a:r>
            <a:br>
              <a:rPr lang="nb-NO" sz="2800" dirty="0"/>
            </a:br>
            <a:r>
              <a:rPr lang="nb-NO" sz="2800" dirty="0"/>
              <a:t>Høyeste feilmargin på totalnivå blir dermed 3,2 % (ved svarandel på 50 %) og den laveste 1,4 % (ved svarandel 5 % eller 95 %).</a:t>
            </a:r>
          </a:p>
        </p:txBody>
      </p:sp>
      <p:graphicFrame>
        <p:nvGraphicFramePr>
          <p:cNvPr id="7" name="Diagram 6">
            <a:extLst>
              <a:ext uri="{FF2B5EF4-FFF2-40B4-BE49-F238E27FC236}">
                <a16:creationId xmlns:a16="http://schemas.microsoft.com/office/drawing/2014/main" id="{5FD8F16E-663C-4C05-BA1E-AAAA7B2D5382}"/>
              </a:ext>
            </a:extLst>
          </p:cNvPr>
          <p:cNvGraphicFramePr>
            <a:graphicFrameLocks/>
          </p:cNvGraphicFramePr>
          <p:nvPr/>
        </p:nvGraphicFramePr>
        <p:xfrm>
          <a:off x="1996751" y="2293104"/>
          <a:ext cx="20258918" cy="8959614"/>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6B0E8D7E-D77E-46ED-BB92-42F13822FC3B}"/>
              </a:ext>
            </a:extLst>
          </p:cNvPr>
          <p:cNvSpPr/>
          <p:nvPr/>
        </p:nvSpPr>
        <p:spPr>
          <a:xfrm>
            <a:off x="10142574" y="11186934"/>
            <a:ext cx="2821021" cy="471924"/>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400" b="0" i="0" u="none" strike="noStrike" cap="none" spc="0" normalizeH="0" baseline="0" dirty="0">
                <a:ln>
                  <a:noFill/>
                </a:ln>
                <a:solidFill>
                  <a:schemeClr val="bg2">
                    <a:lumMod val="25000"/>
                  </a:schemeClr>
                </a:solidFill>
                <a:effectLst/>
                <a:uFillTx/>
                <a:latin typeface="+mj-lt"/>
                <a:ea typeface="HurmeGeometricSans3 Light"/>
                <a:cs typeface="HurmeGeometricSans3 Light"/>
                <a:sym typeface="HurmeGeometricSans3 Light"/>
              </a:rPr>
              <a:t>Svarfrekvens</a:t>
            </a:r>
          </a:p>
        </p:txBody>
      </p:sp>
      <p:sp>
        <p:nvSpPr>
          <p:cNvPr id="9" name="Rektangel 8">
            <a:extLst>
              <a:ext uri="{FF2B5EF4-FFF2-40B4-BE49-F238E27FC236}">
                <a16:creationId xmlns:a16="http://schemas.microsoft.com/office/drawing/2014/main" id="{5064A6F8-34CF-4342-9223-33D2CAF6C2DB}"/>
              </a:ext>
            </a:extLst>
          </p:cNvPr>
          <p:cNvSpPr/>
          <p:nvPr/>
        </p:nvSpPr>
        <p:spPr>
          <a:xfrm rot="16200000">
            <a:off x="246212" y="5864222"/>
            <a:ext cx="2689906" cy="533479"/>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b-NO" sz="2800" b="0" i="0" u="none" strike="noStrike" cap="none" spc="0" normalizeH="0" baseline="0" dirty="0">
                <a:ln>
                  <a:noFill/>
                </a:ln>
                <a:solidFill>
                  <a:schemeClr val="bg2">
                    <a:lumMod val="25000"/>
                  </a:schemeClr>
                </a:solidFill>
                <a:effectLst/>
                <a:uFillTx/>
                <a:latin typeface="+mj-lt"/>
                <a:ea typeface="HurmeGeometricSans3 Light"/>
                <a:cs typeface="HurmeGeometricSans3 Light"/>
                <a:sym typeface="HurmeGeometricSans3 Light"/>
              </a:rPr>
              <a:t>Feilmargin</a:t>
            </a:r>
          </a:p>
        </p:txBody>
      </p:sp>
    </p:spTree>
    <p:extLst>
      <p:ext uri="{BB962C8B-B14F-4D97-AF65-F5344CB8AC3E}">
        <p14:creationId xmlns:p14="http://schemas.microsoft.com/office/powerpoint/2010/main" val="1495724442"/>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F79C11-84B6-4E40-AA0D-23BFCE06AA83}"/>
              </a:ext>
            </a:extLst>
          </p:cNvPr>
          <p:cNvGrpSpPr/>
          <p:nvPr/>
        </p:nvGrpSpPr>
        <p:grpSpPr>
          <a:xfrm>
            <a:off x="1431155" y="4143974"/>
            <a:ext cx="21635386" cy="8577815"/>
            <a:chOff x="0" y="0"/>
            <a:chExt cx="6638925" cy="5086350"/>
          </a:xfrm>
        </p:grpSpPr>
        <p:graphicFrame>
          <p:nvGraphicFramePr>
            <p:cNvPr id="8" name="Chart 7">
              <a:extLst>
                <a:ext uri="{FF2B5EF4-FFF2-40B4-BE49-F238E27FC236}">
                  <a16:creationId xmlns:a16="http://schemas.microsoft.com/office/drawing/2014/main" id="{11A64331-9C37-4C81-9745-0FAACBBCE002}"/>
                </a:ext>
              </a:extLst>
            </p:cNvPr>
            <p:cNvGraphicFramePr/>
            <p:nvPr>
              <p:extLst>
                <p:ext uri="{D42A27DB-BD31-4B8C-83A1-F6EECF244321}">
                  <p14:modId xmlns:p14="http://schemas.microsoft.com/office/powerpoint/2010/main" val="3685710062"/>
                </p:ext>
              </p:extLst>
            </p:nvPr>
          </p:nvGraphicFramePr>
          <p:xfrm>
            <a:off x="0" y="0"/>
            <a:ext cx="3352800" cy="5086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0725114-544A-43FA-9526-C7CF4C52FB31}"/>
                </a:ext>
              </a:extLst>
            </p:cNvPr>
            <p:cNvGraphicFramePr>
              <a:graphicFrameLocks/>
            </p:cNvGraphicFramePr>
            <p:nvPr>
              <p:extLst>
                <p:ext uri="{D42A27DB-BD31-4B8C-83A1-F6EECF244321}">
                  <p14:modId xmlns:p14="http://schemas.microsoft.com/office/powerpoint/2010/main" val="2421704352"/>
                </p:ext>
              </p:extLst>
            </p:nvPr>
          </p:nvGraphicFramePr>
          <p:xfrm>
            <a:off x="3286125" y="0"/>
            <a:ext cx="3352800" cy="5086350"/>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TextBox 3">
            <a:extLst>
              <a:ext uri="{FF2B5EF4-FFF2-40B4-BE49-F238E27FC236}">
                <a16:creationId xmlns:a16="http://schemas.microsoft.com/office/drawing/2014/main" id="{FAA33249-107E-4856-901B-0F4C3F561DF1}"/>
              </a:ext>
            </a:extLst>
          </p:cNvPr>
          <p:cNvSpPr txBox="1"/>
          <p:nvPr/>
        </p:nvSpPr>
        <p:spPr>
          <a:xfrm>
            <a:off x="1224918" y="2282669"/>
            <a:ext cx="19236940" cy="553658"/>
          </a:xfrm>
          <a:prstGeom prst="rect">
            <a:avLst/>
          </a:prstGeom>
        </p:spPr>
        <p:txBody>
          <a:bodyPr vert="horz" wrap="square" lIns="0" tIns="0" rIns="0" bIns="0" numCol="1" rtlCol="0">
            <a:normAutofit/>
          </a:bodyPr>
          <a:lstStyle/>
          <a:p>
            <a:pPr>
              <a:lnSpc>
                <a:spcPts val="4398"/>
              </a:lnSpc>
              <a:spcBef>
                <a:spcPts val="2200"/>
              </a:spcBef>
              <a:buClr>
                <a:schemeClr val="tx2"/>
              </a:buClr>
            </a:pPr>
            <a:endParaRPr lang="nb-NO" sz="3200">
              <a:latin typeface="Arial"/>
              <a:cs typeface="Arial"/>
            </a:endParaRPr>
          </a:p>
        </p:txBody>
      </p:sp>
      <p:sp>
        <p:nvSpPr>
          <p:cNvPr id="5" name="TextBox 4">
            <a:extLst>
              <a:ext uri="{FF2B5EF4-FFF2-40B4-BE49-F238E27FC236}">
                <a16:creationId xmlns:a16="http://schemas.microsoft.com/office/drawing/2014/main" id="{D466605E-701E-43FF-9CD3-FF74475DE9AB}"/>
              </a:ext>
            </a:extLst>
          </p:cNvPr>
          <p:cNvSpPr txBox="1"/>
          <p:nvPr/>
        </p:nvSpPr>
        <p:spPr>
          <a:xfrm>
            <a:off x="1402077" y="1985541"/>
            <a:ext cx="21758437" cy="2272563"/>
          </a:xfrm>
          <a:prstGeom prst="rect">
            <a:avLst/>
          </a:prstGeom>
        </p:spPr>
        <p:txBody>
          <a:bodyPr vert="horz" wrap="square" lIns="0" tIns="0" rIns="0" bIns="0" numCol="1" rtlCol="0">
            <a:normAutofit fontScale="92500" lnSpcReduction="10000"/>
          </a:bodyPr>
          <a:lstStyle/>
          <a:p>
            <a:pPr algn="l">
              <a:spcAft>
                <a:spcPts val="600"/>
              </a:spcAft>
            </a:pPr>
            <a:r>
              <a:rPr lang="nb-NO" sz="2400" dirty="0">
                <a:latin typeface="+mn-lt"/>
              </a:rPr>
              <a:t>Her ser vi grafer hvor den til venstre er basert på 200 personer og det til høyre 1000 personer. Tallene inni søylene gjenspeiler faktiske resultater i to ulike undergrupper/segmenter (eksempelvis menn og kvinner), mens de tynne stolpene viser feilmarginene. Altså vet vi med 95 % sikkerhet at det riktige svaret i befolkningen er et sted langs disse strekene. </a:t>
            </a:r>
          </a:p>
          <a:p>
            <a:pPr algn="l">
              <a:spcAft>
                <a:spcPts val="600"/>
              </a:spcAft>
            </a:pPr>
            <a:r>
              <a:rPr lang="nb-NO" sz="2400" dirty="0">
                <a:latin typeface="+mn-lt"/>
              </a:rPr>
              <a:t>Ved 200 respondenter er verdien på den rosa stolpen (60%) ikke signifikant forskjellig fra den grønne (52%) fordi deres verdi inkludert feilmarginen (de mørke linjene) overlapper hverandre slik det skraverte området indikerer. </a:t>
            </a:r>
          </a:p>
          <a:p>
            <a:pPr algn="l">
              <a:spcAft>
                <a:spcPts val="600"/>
              </a:spcAft>
            </a:pPr>
            <a:r>
              <a:rPr lang="nb-NO" sz="2400" dirty="0">
                <a:latin typeface="+mn-lt"/>
              </a:rPr>
              <a:t>Ved 1000 respondenter er verdiene signifikant forskjellig fra hverandre fordi ingen av feilmarginslinjene overlapper hverandre. Dette betyr at vi med sikkerhet kan si at i målgruppen eller befolkningen vi tester så er den rosa verdien definitivt høyere enn den blå (eksempelvis at kvinner i større grad svarer «Ja» på et spørsmål enn menn). </a:t>
            </a:r>
          </a:p>
        </p:txBody>
      </p:sp>
      <p:sp>
        <p:nvSpPr>
          <p:cNvPr id="2" name="Tittel 1">
            <a:extLst>
              <a:ext uri="{FF2B5EF4-FFF2-40B4-BE49-F238E27FC236}">
                <a16:creationId xmlns:a16="http://schemas.microsoft.com/office/drawing/2014/main" id="{1E41C604-A663-4F81-5899-5DF38A015D03}"/>
              </a:ext>
            </a:extLst>
          </p:cNvPr>
          <p:cNvSpPr>
            <a:spLocks noGrp="1"/>
          </p:cNvSpPr>
          <p:nvPr>
            <p:ph type="title"/>
          </p:nvPr>
        </p:nvSpPr>
        <p:spPr/>
        <p:txBody>
          <a:bodyPr/>
          <a:lstStyle/>
          <a:p>
            <a:r>
              <a:rPr lang="nb-NO" dirty="0"/>
              <a:t>Betydningen av feilmarginen i praksis</a:t>
            </a: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5" name="Ink 24">
                <a:extLst>
                  <a:ext uri="{FF2B5EF4-FFF2-40B4-BE49-F238E27FC236}">
                    <a16:creationId xmlns:a16="http://schemas.microsoft.com/office/drawing/2014/main" id="{EFDEE042-E26D-514C-F48B-F41ACE0604F7}"/>
                  </a:ext>
                </a:extLst>
              </p14:cNvPr>
              <p14:cNvContentPartPr/>
              <p14:nvPr/>
            </p14:nvContentPartPr>
            <p14:xfrm>
              <a:off x="6651138" y="6133334"/>
              <a:ext cx="1204560" cy="529551"/>
            </p14:xfrm>
          </p:contentPart>
        </mc:Choice>
        <mc:Fallback xmlns="">
          <p:pic>
            <p:nvPicPr>
              <p:cNvPr id="25" name="Ink 24">
                <a:extLst>
                  <a:ext uri="{FF2B5EF4-FFF2-40B4-BE49-F238E27FC236}">
                    <a16:creationId xmlns:a16="http://schemas.microsoft.com/office/drawing/2014/main" id="{EFDEE042-E26D-514C-F48B-F41ACE0604F7}"/>
                  </a:ext>
                </a:extLst>
              </p:cNvPr>
              <p:cNvPicPr/>
              <p:nvPr/>
            </p:nvPicPr>
            <p:blipFill>
              <a:blip r:embed="rId6"/>
              <a:stretch>
                <a:fillRect/>
              </a:stretch>
            </p:blipFill>
            <p:spPr>
              <a:xfrm>
                <a:off x="6633143" y="6025409"/>
                <a:ext cx="1240189" cy="745041"/>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0" name="Ink 9">
                <a:extLst>
                  <a:ext uri="{FF2B5EF4-FFF2-40B4-BE49-F238E27FC236}">
                    <a16:creationId xmlns:a16="http://schemas.microsoft.com/office/drawing/2014/main" id="{3E001F60-0AD4-D600-3BA4-78643F296F6F}"/>
                  </a:ext>
                </a:extLst>
              </p14:cNvPr>
              <p14:cNvContentPartPr/>
              <p14:nvPr/>
            </p14:nvContentPartPr>
            <p14:xfrm>
              <a:off x="6651138" y="6113175"/>
              <a:ext cx="1204560" cy="10080"/>
            </p14:xfrm>
          </p:contentPart>
        </mc:Choice>
        <mc:Fallback xmlns="">
          <p:pic>
            <p:nvPicPr>
              <p:cNvPr id="10" name="Ink 9">
                <a:extLst>
                  <a:ext uri="{FF2B5EF4-FFF2-40B4-BE49-F238E27FC236}">
                    <a16:creationId xmlns:a16="http://schemas.microsoft.com/office/drawing/2014/main" id="{3E001F60-0AD4-D600-3BA4-78643F296F6F}"/>
                  </a:ext>
                </a:extLst>
              </p:cNvPr>
              <p:cNvPicPr/>
              <p:nvPr/>
            </p:nvPicPr>
            <p:blipFill>
              <a:blip r:embed="rId8"/>
              <a:stretch>
                <a:fillRect/>
              </a:stretch>
            </p:blipFill>
            <p:spPr>
              <a:xfrm>
                <a:off x="6633138" y="6005175"/>
                <a:ext cx="1240200" cy="225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3" name="Ink 12">
                <a:extLst>
                  <a:ext uri="{FF2B5EF4-FFF2-40B4-BE49-F238E27FC236}">
                    <a16:creationId xmlns:a16="http://schemas.microsoft.com/office/drawing/2014/main" id="{16E5D124-A848-2C0C-5EF7-BAEABC88D826}"/>
                  </a:ext>
                </a:extLst>
              </p14:cNvPr>
              <p14:cNvContentPartPr/>
              <p14:nvPr/>
            </p14:nvContentPartPr>
            <p14:xfrm>
              <a:off x="6651138" y="6723090"/>
              <a:ext cx="1204560" cy="10080"/>
            </p14:xfrm>
          </p:contentPart>
        </mc:Choice>
        <mc:Fallback xmlns="">
          <p:pic>
            <p:nvPicPr>
              <p:cNvPr id="13" name="Ink 12">
                <a:extLst>
                  <a:ext uri="{FF2B5EF4-FFF2-40B4-BE49-F238E27FC236}">
                    <a16:creationId xmlns:a16="http://schemas.microsoft.com/office/drawing/2014/main" id="{16E5D124-A848-2C0C-5EF7-BAEABC88D826}"/>
                  </a:ext>
                </a:extLst>
              </p:cNvPr>
              <p:cNvPicPr/>
              <p:nvPr/>
            </p:nvPicPr>
            <p:blipFill>
              <a:blip r:embed="rId10"/>
              <a:stretch>
                <a:fillRect/>
              </a:stretch>
            </p:blipFill>
            <p:spPr>
              <a:xfrm>
                <a:off x="6633138" y="6615090"/>
                <a:ext cx="1240200" cy="225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5" name="Ink 14">
                <a:extLst>
                  <a:ext uri="{FF2B5EF4-FFF2-40B4-BE49-F238E27FC236}">
                    <a16:creationId xmlns:a16="http://schemas.microsoft.com/office/drawing/2014/main" id="{20B8BBEF-47C0-819C-6FCE-827E1DF6ED19}"/>
                  </a:ext>
                </a:extLst>
              </p14:cNvPr>
              <p14:cNvContentPartPr/>
              <p14:nvPr/>
            </p14:nvContentPartPr>
            <p14:xfrm>
              <a:off x="16767080" y="6399273"/>
              <a:ext cx="1846080" cy="15840"/>
            </p14:xfrm>
          </p:contentPart>
        </mc:Choice>
        <mc:Fallback xmlns="">
          <p:pic>
            <p:nvPicPr>
              <p:cNvPr id="15" name="Ink 14">
                <a:extLst>
                  <a:ext uri="{FF2B5EF4-FFF2-40B4-BE49-F238E27FC236}">
                    <a16:creationId xmlns:a16="http://schemas.microsoft.com/office/drawing/2014/main" id="{20B8BBEF-47C0-819C-6FCE-827E1DF6ED19}"/>
                  </a:ext>
                </a:extLst>
              </p:cNvPr>
              <p:cNvPicPr/>
              <p:nvPr/>
            </p:nvPicPr>
            <p:blipFill>
              <a:blip r:embed="rId12"/>
              <a:stretch>
                <a:fillRect/>
              </a:stretch>
            </p:blipFill>
            <p:spPr>
              <a:xfrm>
                <a:off x="16749080" y="6293673"/>
                <a:ext cx="1881720" cy="226688"/>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6" name="Ink 15">
                <a:extLst>
                  <a:ext uri="{FF2B5EF4-FFF2-40B4-BE49-F238E27FC236}">
                    <a16:creationId xmlns:a16="http://schemas.microsoft.com/office/drawing/2014/main" id="{A285F785-D4C7-A060-D382-E5F2C6A6E88D}"/>
                  </a:ext>
                </a:extLst>
              </p14:cNvPr>
              <p14:cNvContentPartPr/>
              <p14:nvPr/>
            </p14:nvContentPartPr>
            <p14:xfrm>
              <a:off x="18699218" y="5727070"/>
              <a:ext cx="656280" cy="671040"/>
            </p14:xfrm>
          </p:contentPart>
        </mc:Choice>
        <mc:Fallback xmlns="">
          <p:pic>
            <p:nvPicPr>
              <p:cNvPr id="16" name="Ink 15">
                <a:extLst>
                  <a:ext uri="{FF2B5EF4-FFF2-40B4-BE49-F238E27FC236}">
                    <a16:creationId xmlns:a16="http://schemas.microsoft.com/office/drawing/2014/main" id="{A285F785-D4C7-A060-D382-E5F2C6A6E88D}"/>
                  </a:ext>
                </a:extLst>
              </p:cNvPr>
              <p:cNvPicPr/>
              <p:nvPr/>
            </p:nvPicPr>
            <p:blipFill>
              <a:blip r:embed="rId14"/>
              <a:stretch>
                <a:fillRect/>
              </a:stretch>
            </p:blipFill>
            <p:spPr>
              <a:xfrm>
                <a:off x="18681218" y="5619070"/>
                <a:ext cx="691920" cy="886680"/>
              </a:xfrm>
              <a:prstGeom prst="rect">
                <a:avLst/>
              </a:prstGeom>
            </p:spPr>
          </p:pic>
        </mc:Fallback>
      </mc:AlternateContent>
      <p:grpSp>
        <p:nvGrpSpPr>
          <p:cNvPr id="20" name="Group 19">
            <a:extLst>
              <a:ext uri="{FF2B5EF4-FFF2-40B4-BE49-F238E27FC236}">
                <a16:creationId xmlns:a16="http://schemas.microsoft.com/office/drawing/2014/main" id="{C136ECC4-D9B6-6CF4-8489-782D9C84B1C7}"/>
              </a:ext>
            </a:extLst>
          </p:cNvPr>
          <p:cNvGrpSpPr/>
          <p:nvPr/>
        </p:nvGrpSpPr>
        <p:grpSpPr>
          <a:xfrm>
            <a:off x="8108290" y="6241585"/>
            <a:ext cx="657206" cy="559791"/>
            <a:chOff x="8604150" y="5615760"/>
            <a:chExt cx="517320" cy="440640"/>
          </a:xfrm>
        </p:grpSpPr>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7" name="Ink 16">
                  <a:extLst>
                    <a:ext uri="{FF2B5EF4-FFF2-40B4-BE49-F238E27FC236}">
                      <a16:creationId xmlns:a16="http://schemas.microsoft.com/office/drawing/2014/main" id="{6195759B-EFE6-8D2A-CE55-BCF1CBD47FC8}"/>
                    </a:ext>
                  </a:extLst>
                </p14:cNvPr>
                <p14:cNvContentPartPr/>
                <p14:nvPr/>
              </p14:nvContentPartPr>
              <p14:xfrm>
                <a:off x="8604150" y="5627280"/>
                <a:ext cx="478800" cy="357480"/>
              </p14:xfrm>
            </p:contentPart>
          </mc:Choice>
          <mc:Fallback xmlns="">
            <p:pic>
              <p:nvPicPr>
                <p:cNvPr id="17" name="Ink 16">
                  <a:extLst>
                    <a:ext uri="{FF2B5EF4-FFF2-40B4-BE49-F238E27FC236}">
                      <a16:creationId xmlns:a16="http://schemas.microsoft.com/office/drawing/2014/main" id="{6195759B-EFE6-8D2A-CE55-BCF1CBD47FC8}"/>
                    </a:ext>
                  </a:extLst>
                </p:cNvPr>
                <p:cNvPicPr/>
                <p:nvPr/>
              </p:nvPicPr>
              <p:blipFill>
                <a:blip r:embed="rId16"/>
                <a:stretch>
                  <a:fillRect/>
                </a:stretch>
              </p:blipFill>
              <p:spPr>
                <a:xfrm>
                  <a:off x="8589984" y="5542233"/>
                  <a:ext cx="506848" cy="52729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9" name="Ink 18">
                  <a:extLst>
                    <a:ext uri="{FF2B5EF4-FFF2-40B4-BE49-F238E27FC236}">
                      <a16:creationId xmlns:a16="http://schemas.microsoft.com/office/drawing/2014/main" id="{1E2F8956-755B-52C9-76AA-3B90366E0ECC}"/>
                    </a:ext>
                  </a:extLst>
                </p14:cNvPr>
                <p14:cNvContentPartPr/>
                <p14:nvPr/>
              </p14:nvContentPartPr>
              <p14:xfrm>
                <a:off x="8739870" y="5615760"/>
                <a:ext cx="381600" cy="440640"/>
              </p14:xfrm>
            </p:contentPart>
          </mc:Choice>
          <mc:Fallback xmlns="">
            <p:pic>
              <p:nvPicPr>
                <p:cNvPr id="19" name="Ink 18">
                  <a:extLst>
                    <a:ext uri="{FF2B5EF4-FFF2-40B4-BE49-F238E27FC236}">
                      <a16:creationId xmlns:a16="http://schemas.microsoft.com/office/drawing/2014/main" id="{1E2F8956-755B-52C9-76AA-3B90366E0ECC}"/>
                    </a:ext>
                  </a:extLst>
                </p:cNvPr>
                <p:cNvPicPr/>
                <p:nvPr/>
              </p:nvPicPr>
              <p:blipFill>
                <a:blip r:embed="rId18"/>
                <a:stretch>
                  <a:fillRect/>
                </a:stretch>
              </p:blipFill>
              <p:spPr>
                <a:xfrm>
                  <a:off x="8725705" y="5530749"/>
                  <a:ext cx="409646" cy="610378"/>
                </a:xfrm>
                <a:prstGeom prst="rect">
                  <a:avLst/>
                </a:prstGeom>
              </p:spPr>
            </p:pic>
          </mc:Fallback>
        </mc:AlternateContent>
      </p:grpSp>
    </p:spTree>
    <p:extLst>
      <p:ext uri="{BB962C8B-B14F-4D97-AF65-F5344CB8AC3E}">
        <p14:creationId xmlns:p14="http://schemas.microsoft.com/office/powerpoint/2010/main" val="3761481367"/>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78000" y="7600773"/>
            <a:ext cx="20828000" cy="5749467"/>
          </a:xfrm>
        </p:spPr>
        <p:txBody>
          <a:bodyPr>
            <a:noAutofit/>
          </a:bodyPr>
          <a:lstStyle/>
          <a:p>
            <a:r>
              <a:rPr lang="nb-NO" b="1" dirty="0">
                <a:latin typeface="Arial" panose="020B0604020202020204" pitchFamily="34" charset="0"/>
                <a:cs typeface="Arial" panose="020B0604020202020204" pitchFamily="34" charset="0"/>
              </a:rPr>
              <a:t>Takk!</a:t>
            </a:r>
            <a:br>
              <a:rPr lang="nb-NO" b="1" dirty="0">
                <a:latin typeface="Arial" panose="020B0604020202020204" pitchFamily="34" charset="0"/>
                <a:cs typeface="Arial" panose="020B0604020202020204" pitchFamily="34" charset="0"/>
              </a:rPr>
            </a:br>
            <a:r>
              <a:rPr lang="nb-NO" sz="4800" dirty="0">
                <a:latin typeface="Arial" panose="020B0604020202020204" pitchFamily="34" charset="0"/>
                <a:cs typeface="Arial" panose="020B0604020202020204" pitchFamily="34" charset="0"/>
              </a:rPr>
              <a:t>Prosjektleder</a:t>
            </a:r>
            <a:br>
              <a:rPr lang="nb-NO" sz="4800" dirty="0">
                <a:latin typeface="Arial" panose="020B0604020202020204" pitchFamily="34" charset="0"/>
                <a:cs typeface="Arial" panose="020B0604020202020204" pitchFamily="34" charset="0"/>
              </a:rPr>
            </a:br>
            <a:r>
              <a:rPr lang="nb-NO" sz="4800" dirty="0">
                <a:latin typeface="Arial" panose="020B0604020202020204" pitchFamily="34" charset="0"/>
                <a:cs typeface="Arial" panose="020B0604020202020204" pitchFamily="34" charset="0"/>
              </a:rPr>
              <a:t>Idar Eidset</a:t>
            </a:r>
            <a:br>
              <a:rPr lang="nb-NO" sz="4800" dirty="0">
                <a:latin typeface="Arial" panose="020B0604020202020204" pitchFamily="34" charset="0"/>
                <a:cs typeface="Arial" panose="020B0604020202020204" pitchFamily="34" charset="0"/>
              </a:rPr>
            </a:br>
            <a:r>
              <a:rPr lang="nb-NO" sz="4800" dirty="0">
                <a:latin typeface="Arial" panose="020B0604020202020204" pitchFamily="34" charset="0"/>
                <a:cs typeface="Arial" panose="020B0604020202020204" pitchFamily="34" charset="0"/>
              </a:rPr>
              <a:t>+47 907 86 694 // </a:t>
            </a:r>
            <a:r>
              <a:rPr lang="nb-NO" sz="4800" dirty="0"/>
              <a:t>idar.eidset</a:t>
            </a:r>
            <a:r>
              <a:rPr lang="nb-NO" sz="4800" dirty="0">
                <a:latin typeface="Arial" panose="020B0604020202020204" pitchFamily="34" charset="0"/>
                <a:cs typeface="Arial" panose="020B0604020202020204" pitchFamily="34" charset="0"/>
              </a:rPr>
              <a:t>@responsanalyse.no</a:t>
            </a:r>
            <a:br>
              <a:rPr lang="nb-NO" sz="4800" dirty="0">
                <a:latin typeface="Arial" panose="020B0604020202020204" pitchFamily="34" charset="0"/>
                <a:cs typeface="Arial" panose="020B0604020202020204" pitchFamily="34" charset="0"/>
              </a:rPr>
            </a:br>
            <a:br>
              <a:rPr lang="nb-NO" sz="4800" dirty="0"/>
            </a:br>
            <a:br>
              <a:rPr lang="nb-NO" sz="4800" dirty="0">
                <a:latin typeface="Arial" panose="020B0604020202020204" pitchFamily="34" charset="0"/>
                <a:cs typeface="Arial" panose="020B0604020202020204" pitchFamily="34" charset="0"/>
              </a:rPr>
            </a:br>
            <a:endParaRPr lang="nb-NO" sz="4800" dirty="0">
              <a:latin typeface="Arial" panose="020B0604020202020204" pitchFamily="34" charset="0"/>
              <a:cs typeface="Arial" panose="020B0604020202020204" pitchFamily="34" charset="0"/>
            </a:endParaRP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024" y="5688972"/>
            <a:ext cx="7869952" cy="1572771"/>
          </a:xfrm>
          <a:prstGeom prst="rect">
            <a:avLst/>
          </a:prstGeom>
        </p:spPr>
      </p:pic>
      <p:sp>
        <p:nvSpPr>
          <p:cNvPr id="4" name="Plassholder for lysbildenummer 3"/>
          <p:cNvSpPr>
            <a:spLocks noGrp="1"/>
          </p:cNvSpPr>
          <p:nvPr>
            <p:ph type="sldNum" sz="quarter" idx="2"/>
          </p:nvPr>
        </p:nvSpPr>
        <p:spPr>
          <a:xfrm>
            <a:off x="22622577" y="12706350"/>
            <a:ext cx="318212" cy="381000"/>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fld id="{86CB4B4D-7CA3-9044-876B-883B54F8677D}" type="slidenum">
              <a:rPr lang="en-US" smtClean="0"/>
              <a:pPr/>
              <a:t>65</a:t>
            </a:fld>
            <a:endParaRPr lang="nb-NO"/>
          </a:p>
        </p:txBody>
      </p:sp>
    </p:spTree>
    <p:extLst>
      <p:ext uri="{BB962C8B-B14F-4D97-AF65-F5344CB8AC3E}">
        <p14:creationId xmlns:p14="http://schemas.microsoft.com/office/powerpoint/2010/main" val="24463485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A756BDDB-4646-46C6-802D-3E36CDBF90F9}"/>
              </a:ext>
            </a:extLst>
          </p:cNvPr>
          <p:cNvSpPr txBox="1">
            <a:spLocks/>
          </p:cNvSpPr>
          <p:nvPr/>
        </p:nvSpPr>
        <p:spPr>
          <a:xfrm>
            <a:off x="1558732" y="5752214"/>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pic>
        <p:nvPicPr>
          <p:cNvPr id="11" name="Bilde 10">
            <a:extLst>
              <a:ext uri="{FF2B5EF4-FFF2-40B4-BE49-F238E27FC236}">
                <a16:creationId xmlns:a16="http://schemas.microsoft.com/office/drawing/2014/main" id="{FBC7A04A-B31F-40CA-BAE0-63197B8263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774" y="658250"/>
            <a:ext cx="1350268" cy="1356364"/>
          </a:xfrm>
          <a:prstGeom prst="rect">
            <a:avLst/>
          </a:prstGeom>
        </p:spPr>
      </p:pic>
      <p:sp>
        <p:nvSpPr>
          <p:cNvPr id="12" name="Tittel 2">
            <a:extLst>
              <a:ext uri="{FF2B5EF4-FFF2-40B4-BE49-F238E27FC236}">
                <a16:creationId xmlns:a16="http://schemas.microsoft.com/office/drawing/2014/main" id="{E486539D-2953-4414-96DC-9A0A31C4930E}"/>
              </a:ext>
            </a:extLst>
          </p:cNvPr>
          <p:cNvSpPr txBox="1">
            <a:spLocks/>
          </p:cNvSpPr>
          <p:nvPr/>
        </p:nvSpPr>
        <p:spPr>
          <a:xfrm>
            <a:off x="1106774" y="7766826"/>
            <a:ext cx="21266536" cy="221157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defTabSz="1651000" hangingPunct="1"/>
            <a:endParaRPr lang="nb-NO" b="1" kern="1200" dirty="0">
              <a:solidFill>
                <a:prstClr val="white"/>
              </a:solidFill>
            </a:endParaRPr>
          </a:p>
        </p:txBody>
      </p:sp>
      <p:sp>
        <p:nvSpPr>
          <p:cNvPr id="8" name="Plassholder for tekst 7">
            <a:extLst>
              <a:ext uri="{FF2B5EF4-FFF2-40B4-BE49-F238E27FC236}">
                <a16:creationId xmlns:a16="http://schemas.microsoft.com/office/drawing/2014/main" id="{86D87949-B983-6D01-0CE2-AFC61A968228}"/>
              </a:ext>
            </a:extLst>
          </p:cNvPr>
          <p:cNvSpPr>
            <a:spLocks noGrp="1"/>
          </p:cNvSpPr>
          <p:nvPr>
            <p:ph type="body" sz="quarter" idx="10"/>
          </p:nvPr>
        </p:nvSpPr>
        <p:spPr/>
        <p:txBody>
          <a:bodyPr/>
          <a:lstStyle/>
          <a:p>
            <a:r>
              <a:rPr lang="nb-NO" dirty="0"/>
              <a:t>Resultater: Bosituasjon i dag og i fremtiden</a:t>
            </a:r>
          </a:p>
        </p:txBody>
      </p:sp>
    </p:spTree>
    <p:extLst>
      <p:ext uri="{BB962C8B-B14F-4D97-AF65-F5344CB8AC3E}">
        <p14:creationId xmlns:p14="http://schemas.microsoft.com/office/powerpoint/2010/main" val="413855164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4AA766-D6A0-4766-B942-2833116CCC77}"/>
              </a:ext>
            </a:extLst>
          </p:cNvPr>
          <p:cNvSpPr>
            <a:spLocks noGrp="1"/>
          </p:cNvSpPr>
          <p:nvPr>
            <p:ph type="title"/>
          </p:nvPr>
        </p:nvSpPr>
        <p:spPr>
          <a:xfrm>
            <a:off x="1402079" y="431800"/>
            <a:ext cx="21633959" cy="1416455"/>
          </a:xfrm>
        </p:spPr>
        <p:txBody>
          <a:bodyPr/>
          <a:lstStyle/>
          <a:p>
            <a:r>
              <a:rPr lang="nb-NO" dirty="0"/>
              <a:t>Hva slags bolig bor du i?</a:t>
            </a:r>
          </a:p>
        </p:txBody>
      </p:sp>
      <p:graphicFrame>
        <p:nvGraphicFramePr>
          <p:cNvPr id="8" name="Plassholder for innhold 7">
            <a:extLst>
              <a:ext uri="{FF2B5EF4-FFF2-40B4-BE49-F238E27FC236}">
                <a16:creationId xmlns:a16="http://schemas.microsoft.com/office/drawing/2014/main" id="{C0CAA26A-3BCE-4156-8FC0-B6EC7E258500}"/>
              </a:ext>
            </a:extLst>
          </p:cNvPr>
          <p:cNvGraphicFramePr>
            <a:graphicFrameLocks noGrp="1"/>
          </p:cNvGraphicFramePr>
          <p:nvPr>
            <p:ph idx="10"/>
            <p:extLst>
              <p:ext uri="{D42A27DB-BD31-4B8C-83A1-F6EECF244321}">
                <p14:modId xmlns:p14="http://schemas.microsoft.com/office/powerpoint/2010/main" val="3195082964"/>
              </p:ext>
            </p:extLst>
          </p:nvPr>
        </p:nvGraphicFramePr>
        <p:xfrm>
          <a:off x="1401763" y="3287949"/>
          <a:ext cx="10448925" cy="9223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lassholder for innhold 2">
            <a:extLst>
              <a:ext uri="{FF2B5EF4-FFF2-40B4-BE49-F238E27FC236}">
                <a16:creationId xmlns:a16="http://schemas.microsoft.com/office/drawing/2014/main" id="{3873D619-35D1-4AAF-DD20-A8A96072E9E2}"/>
              </a:ext>
            </a:extLst>
          </p:cNvPr>
          <p:cNvGraphicFramePr>
            <a:graphicFrameLocks noGrp="1"/>
          </p:cNvGraphicFramePr>
          <p:nvPr>
            <p:ph idx="11"/>
            <p:extLst>
              <p:ext uri="{D42A27DB-BD31-4B8C-83A1-F6EECF244321}">
                <p14:modId xmlns:p14="http://schemas.microsoft.com/office/powerpoint/2010/main" val="2216426123"/>
              </p:ext>
            </p:extLst>
          </p:nvPr>
        </p:nvGraphicFramePr>
        <p:xfrm>
          <a:off x="12937236" y="3287949"/>
          <a:ext cx="10323515" cy="8727269"/>
        </p:xfrm>
        <a:graphic>
          <a:graphicData uri="http://schemas.openxmlformats.org/drawingml/2006/table">
            <a:tbl>
              <a:tblPr firstRow="1" firstCol="1" bandRow="1"/>
              <a:tblGrid>
                <a:gridCol w="2241804">
                  <a:extLst>
                    <a:ext uri="{9D8B030D-6E8A-4147-A177-3AD203B41FA5}">
                      <a16:colId xmlns:a16="http://schemas.microsoft.com/office/drawing/2014/main" val="1626734724"/>
                    </a:ext>
                  </a:extLst>
                </a:gridCol>
                <a:gridCol w="2067478">
                  <a:extLst>
                    <a:ext uri="{9D8B030D-6E8A-4147-A177-3AD203B41FA5}">
                      <a16:colId xmlns:a16="http://schemas.microsoft.com/office/drawing/2014/main" val="481062918"/>
                    </a:ext>
                  </a:extLst>
                </a:gridCol>
                <a:gridCol w="1992458">
                  <a:extLst>
                    <a:ext uri="{9D8B030D-6E8A-4147-A177-3AD203B41FA5}">
                      <a16:colId xmlns:a16="http://schemas.microsoft.com/office/drawing/2014/main" val="1570667135"/>
                    </a:ext>
                  </a:extLst>
                </a:gridCol>
                <a:gridCol w="2132372">
                  <a:extLst>
                    <a:ext uri="{9D8B030D-6E8A-4147-A177-3AD203B41FA5}">
                      <a16:colId xmlns:a16="http://schemas.microsoft.com/office/drawing/2014/main" val="2764790534"/>
                    </a:ext>
                  </a:extLst>
                </a:gridCol>
                <a:gridCol w="1889403">
                  <a:extLst>
                    <a:ext uri="{9D8B030D-6E8A-4147-A177-3AD203B41FA5}">
                      <a16:colId xmlns:a16="http://schemas.microsoft.com/office/drawing/2014/main" val="150026983"/>
                    </a:ext>
                  </a:extLst>
                </a:gridCol>
              </a:tblGrid>
              <a:tr h="1838882">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55-64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65-74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75-84 år </a:t>
                      </a:r>
                    </a:p>
                  </a:txBody>
                  <a:tcPr marL="9525" marR="9525" marT="9525"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85 år og eldre </a:t>
                      </a:r>
                    </a:p>
                  </a:txBody>
                  <a:tcPr marL="9525" marR="9525" marT="9525"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130277">
                <a:tc>
                  <a:txBody>
                    <a:bodyPr/>
                    <a:lstStyle/>
                    <a:p>
                      <a:pPr algn="l" fontAlgn="ctr"/>
                      <a:r>
                        <a:rPr lang="nb-NO" sz="2400" b="0" i="0" u="none" strike="noStrike" dirty="0">
                          <a:effectLst/>
                          <a:latin typeface="Calibri" panose="020F0502020204030204" pitchFamily="34" charset="0"/>
                        </a:rPr>
                        <a:t>Enebolig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62 %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47 %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130277">
                <a:tc>
                  <a:txBody>
                    <a:bodyPr/>
                    <a:lstStyle/>
                    <a:p>
                      <a:pPr algn="l" fontAlgn="ctr"/>
                      <a:r>
                        <a:rPr lang="nb-NO" sz="2400" b="0" i="0" u="none" strike="noStrike" dirty="0">
                          <a:effectLst/>
                          <a:latin typeface="Calibri" panose="020F0502020204030204" pitchFamily="34" charset="0"/>
                        </a:rPr>
                        <a:t>Rekkehus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7 %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130277">
                <a:tc>
                  <a:txBody>
                    <a:bodyPr/>
                    <a:lstStyle/>
                    <a:p>
                      <a:pPr algn="l" fontAlgn="ctr"/>
                      <a:r>
                        <a:rPr lang="nb-NO" sz="2400" b="0" i="0" u="none" strike="noStrike" dirty="0">
                          <a:effectLst/>
                          <a:latin typeface="Calibri" panose="020F0502020204030204" pitchFamily="34" charset="0"/>
                        </a:rPr>
                        <a:t>Leilighet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34 %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55 %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165852">
                <a:tc>
                  <a:txBody>
                    <a:bodyPr/>
                    <a:lstStyle/>
                    <a:p>
                      <a:pPr algn="l" fontAlgn="ctr"/>
                      <a:r>
                        <a:rPr lang="nb-NO" sz="2400" b="0" i="0" u="none" strike="noStrike" dirty="0">
                          <a:effectLst/>
                          <a:latin typeface="Calibri" panose="020F0502020204030204" pitchFamily="34" charset="0"/>
                        </a:rPr>
                        <a:t>Omsorgsbolig/</a:t>
                      </a:r>
                    </a:p>
                    <a:p>
                      <a:pPr algn="l" fontAlgn="ctr"/>
                      <a:r>
                        <a:rPr lang="nb-NO" sz="2400" b="0" i="0" u="none" strike="noStrike" dirty="0">
                          <a:effectLst/>
                          <a:latin typeface="Calibri" panose="020F0502020204030204" pitchFamily="34" charset="0"/>
                        </a:rPr>
                        <a:t>sykehjem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165852">
                <a:tc>
                  <a:txBody>
                    <a:bodyPr/>
                    <a:lstStyle/>
                    <a:p>
                      <a:pPr algn="l" fontAlgn="ctr"/>
                      <a:r>
                        <a:rPr lang="nb-NO" sz="2400" b="0" i="0" u="none" strike="noStrike" dirty="0">
                          <a:effectLst/>
                          <a:latin typeface="Calibri" panose="020F0502020204030204" pitchFamily="34" charset="0"/>
                        </a:rPr>
                        <a:t>Kommunal bolig</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r h="1165852">
                <a:tc>
                  <a:txBody>
                    <a:bodyPr/>
                    <a:lstStyle/>
                    <a:p>
                      <a:pPr algn="l" fontAlgn="ctr"/>
                      <a:r>
                        <a:rPr lang="nb-NO" sz="2400" b="0" i="0" u="none" strike="noStrike" dirty="0">
                          <a:effectLst/>
                          <a:latin typeface="Calibri" panose="020F0502020204030204" pitchFamily="34" charset="0"/>
                        </a:rPr>
                        <a:t>Annet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518398779"/>
                  </a:ext>
                </a:extLst>
              </a:tr>
            </a:tbl>
          </a:graphicData>
        </a:graphic>
      </p:graphicFrame>
      <p:sp>
        <p:nvSpPr>
          <p:cNvPr id="3" name="Tittel 1">
            <a:extLst>
              <a:ext uri="{FF2B5EF4-FFF2-40B4-BE49-F238E27FC236}">
                <a16:creationId xmlns:a16="http://schemas.microsoft.com/office/drawing/2014/main" id="{587E1296-351C-315A-5DDB-D3F26C9DF309}"/>
              </a:ext>
            </a:extLst>
          </p:cNvPr>
          <p:cNvSpPr txBox="1">
            <a:spLocks/>
          </p:cNvSpPr>
          <p:nvPr/>
        </p:nvSpPr>
        <p:spPr>
          <a:xfrm>
            <a:off x="1375020" y="1574816"/>
            <a:ext cx="21633959" cy="141645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10000"/>
          </a:bodyPr>
          <a:lstStyle>
            <a:lvl1pPr marL="0" marR="0" indent="0" algn="l" defTabSz="825500" latinLnBrk="0">
              <a:lnSpc>
                <a:spcPct val="100000"/>
              </a:lnSpc>
              <a:spcBef>
                <a:spcPts val="0"/>
              </a:spcBef>
              <a:spcAft>
                <a:spcPts val="0"/>
              </a:spcAft>
              <a:buClrTx/>
              <a:buSzTx/>
              <a:buFontTx/>
              <a:buNone/>
              <a:tabLst/>
              <a:defRPr sz="4400" b="0" i="0" u="none" strike="noStrike" cap="none" spc="0" baseline="0" dirty="0">
                <a:ln>
                  <a:noFill/>
                </a:ln>
                <a:solidFill>
                  <a:schemeClr val="bg2">
                    <a:lumMod val="25000"/>
                  </a:schemeClr>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3200" dirty="0"/>
              <a:t>Over halvparten av respondentene bor i enebolig, mens 1/3 bor i leilighet. Andelen som bor i enebolig er høyest blant de yngste og synker gradvis jo eldre man er. For andelen som bor i leilighet er tendens omvendt. Andelene som bor i leilighet er høyest i de sentrumsnære områdene av kommunen, mens andelen i enebolig er klart høyest i de tidligere omegnskommunene</a:t>
            </a:r>
          </a:p>
        </p:txBody>
      </p:sp>
      <p:sp>
        <p:nvSpPr>
          <p:cNvPr id="4" name="Tittel 1">
            <a:extLst>
              <a:ext uri="{FF2B5EF4-FFF2-40B4-BE49-F238E27FC236}">
                <a16:creationId xmlns:a16="http://schemas.microsoft.com/office/drawing/2014/main" id="{5BCF54F8-6EFF-7113-233C-40BD9E16954C}"/>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a:t>Filter: </a:t>
            </a:r>
            <a:r>
              <a:rPr lang="nb-NO" sz="2400" dirty="0"/>
              <a:t>Ingen 	</a:t>
            </a:r>
            <a:r>
              <a:rPr lang="nb-NO" sz="2400" b="1" dirty="0"/>
              <a:t>Totalt: </a:t>
            </a:r>
            <a:r>
              <a:rPr lang="nb-NO" sz="2400" dirty="0"/>
              <a:t>n=4842	</a:t>
            </a:r>
            <a:r>
              <a:rPr lang="nb-NO" sz="2400" b="1" dirty="0"/>
              <a:t>55-64 år:</a:t>
            </a:r>
            <a:r>
              <a:rPr lang="nb-NO" sz="2400" dirty="0"/>
              <a:t> n=1818, </a:t>
            </a:r>
            <a:r>
              <a:rPr lang="nb-NO" sz="2400" b="1" dirty="0"/>
              <a:t>65-74 år:</a:t>
            </a:r>
            <a:r>
              <a:rPr lang="nb-NO" sz="2400" dirty="0"/>
              <a:t> n=1931, </a:t>
            </a:r>
            <a:r>
              <a:rPr lang="nb-NO" sz="2400" b="1" dirty="0"/>
              <a:t>75-84 år:</a:t>
            </a:r>
            <a:r>
              <a:rPr lang="nb-NO" sz="2400" dirty="0"/>
              <a:t> n=959, </a:t>
            </a:r>
            <a:r>
              <a:rPr lang="nb-NO" sz="2400" b="1" dirty="0"/>
              <a:t>85 år og eldre:</a:t>
            </a:r>
            <a:r>
              <a:rPr lang="nb-NO" sz="2400" dirty="0"/>
              <a:t> n=134</a:t>
            </a:r>
          </a:p>
        </p:txBody>
      </p:sp>
    </p:spTree>
    <p:extLst>
      <p:ext uri="{BB962C8B-B14F-4D97-AF65-F5344CB8AC3E}">
        <p14:creationId xmlns:p14="http://schemas.microsoft.com/office/powerpoint/2010/main" val="24739523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5AB27-1423-E878-CA05-936D0C9AD3A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25476BC-9641-330E-626B-3A29A482D155}"/>
              </a:ext>
            </a:extLst>
          </p:cNvPr>
          <p:cNvSpPr>
            <a:spLocks noGrp="1"/>
          </p:cNvSpPr>
          <p:nvPr>
            <p:ph type="title"/>
          </p:nvPr>
        </p:nvSpPr>
        <p:spPr>
          <a:xfrm>
            <a:off x="1402079" y="431800"/>
            <a:ext cx="21633959" cy="1533188"/>
          </a:xfrm>
        </p:spPr>
        <p:txBody>
          <a:bodyPr/>
          <a:lstStyle/>
          <a:p>
            <a:r>
              <a:rPr lang="nb-NO" dirty="0"/>
              <a:t>Hva slags bolig bor du i?</a:t>
            </a:r>
            <a:br>
              <a:rPr lang="nb-NO" dirty="0"/>
            </a:br>
            <a:r>
              <a:rPr lang="nb-NO" sz="3200" dirty="0"/>
              <a:t>Brutt ned på kommunedel</a:t>
            </a:r>
          </a:p>
        </p:txBody>
      </p:sp>
      <p:graphicFrame>
        <p:nvGraphicFramePr>
          <p:cNvPr id="5" name="Plassholder for innhold 2">
            <a:extLst>
              <a:ext uri="{FF2B5EF4-FFF2-40B4-BE49-F238E27FC236}">
                <a16:creationId xmlns:a16="http://schemas.microsoft.com/office/drawing/2014/main" id="{8F71DFB9-8347-C705-D0F1-BC315A40C204}"/>
              </a:ext>
            </a:extLst>
          </p:cNvPr>
          <p:cNvGraphicFramePr>
            <a:graphicFrameLocks noGrp="1"/>
          </p:cNvGraphicFramePr>
          <p:nvPr>
            <p:ph idx="11"/>
            <p:extLst>
              <p:ext uri="{D42A27DB-BD31-4B8C-83A1-F6EECF244321}">
                <p14:modId xmlns:p14="http://schemas.microsoft.com/office/powerpoint/2010/main" val="818301831"/>
              </p:ext>
            </p:extLst>
          </p:nvPr>
        </p:nvGraphicFramePr>
        <p:xfrm>
          <a:off x="1847088" y="2640013"/>
          <a:ext cx="21413665" cy="9722676"/>
        </p:xfrm>
        <a:graphic>
          <a:graphicData uri="http://schemas.openxmlformats.org/drawingml/2006/table">
            <a:tbl>
              <a:tblPr firstRow="1" firstCol="1" bandRow="1"/>
              <a:tblGrid>
                <a:gridCol w="2428121">
                  <a:extLst>
                    <a:ext uri="{9D8B030D-6E8A-4147-A177-3AD203B41FA5}">
                      <a16:colId xmlns:a16="http://schemas.microsoft.com/office/drawing/2014/main" val="1626734724"/>
                    </a:ext>
                  </a:extLst>
                </a:gridCol>
                <a:gridCol w="2239306">
                  <a:extLst>
                    <a:ext uri="{9D8B030D-6E8A-4147-A177-3AD203B41FA5}">
                      <a16:colId xmlns:a16="http://schemas.microsoft.com/office/drawing/2014/main" val="481062918"/>
                    </a:ext>
                  </a:extLst>
                </a:gridCol>
                <a:gridCol w="2158052">
                  <a:extLst>
                    <a:ext uri="{9D8B030D-6E8A-4147-A177-3AD203B41FA5}">
                      <a16:colId xmlns:a16="http://schemas.microsoft.com/office/drawing/2014/main" val="1570667135"/>
                    </a:ext>
                  </a:extLst>
                </a:gridCol>
                <a:gridCol w="2309594">
                  <a:extLst>
                    <a:ext uri="{9D8B030D-6E8A-4147-A177-3AD203B41FA5}">
                      <a16:colId xmlns:a16="http://schemas.microsoft.com/office/drawing/2014/main" val="2764790534"/>
                    </a:ext>
                  </a:extLst>
                </a:gridCol>
                <a:gridCol w="2046432">
                  <a:extLst>
                    <a:ext uri="{9D8B030D-6E8A-4147-A177-3AD203B41FA5}">
                      <a16:colId xmlns:a16="http://schemas.microsoft.com/office/drawing/2014/main" val="150026983"/>
                    </a:ext>
                  </a:extLst>
                </a:gridCol>
                <a:gridCol w="2046432">
                  <a:extLst>
                    <a:ext uri="{9D8B030D-6E8A-4147-A177-3AD203B41FA5}">
                      <a16:colId xmlns:a16="http://schemas.microsoft.com/office/drawing/2014/main" val="3056872373"/>
                    </a:ext>
                  </a:extLst>
                </a:gridCol>
                <a:gridCol w="2046432">
                  <a:extLst>
                    <a:ext uri="{9D8B030D-6E8A-4147-A177-3AD203B41FA5}">
                      <a16:colId xmlns:a16="http://schemas.microsoft.com/office/drawing/2014/main" val="2160513579"/>
                    </a:ext>
                  </a:extLst>
                </a:gridCol>
                <a:gridCol w="2046432">
                  <a:extLst>
                    <a:ext uri="{9D8B030D-6E8A-4147-A177-3AD203B41FA5}">
                      <a16:colId xmlns:a16="http://schemas.microsoft.com/office/drawing/2014/main" val="1896329206"/>
                    </a:ext>
                  </a:extLst>
                </a:gridCol>
                <a:gridCol w="2046432">
                  <a:extLst>
                    <a:ext uri="{9D8B030D-6E8A-4147-A177-3AD203B41FA5}">
                      <a16:colId xmlns:a16="http://schemas.microsoft.com/office/drawing/2014/main" val="3799975455"/>
                    </a:ext>
                  </a:extLst>
                </a:gridCol>
                <a:gridCol w="2046432">
                  <a:extLst>
                    <a:ext uri="{9D8B030D-6E8A-4147-A177-3AD203B41FA5}">
                      <a16:colId xmlns:a16="http://schemas.microsoft.com/office/drawing/2014/main" val="3906832026"/>
                    </a:ext>
                  </a:extLst>
                </a:gridCol>
              </a:tblGrid>
              <a:tr h="2451585">
                <a:tc>
                  <a:txBody>
                    <a:bodyPr/>
                    <a:lstStyle/>
                    <a:p>
                      <a:r>
                        <a:rPr lang="nb-NO"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endParaRPr lang="nb-NO"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err="1">
                          <a:solidFill>
                            <a:schemeClr val="bg1"/>
                          </a:solidFill>
                          <a:effectLst/>
                          <a:latin typeface="Calibri" panose="020F0502020204030204" pitchFamily="34" charset="0"/>
                        </a:rPr>
                        <a:t>Hessa</a:t>
                      </a:r>
                      <a:r>
                        <a:rPr lang="nb-NO" sz="2400" b="1" i="0" u="none" strike="noStrike" dirty="0">
                          <a:solidFill>
                            <a:schemeClr val="bg1"/>
                          </a:solidFill>
                          <a:effectLst/>
                          <a:latin typeface="Calibri" panose="020F0502020204030204" pitchFamily="34" charset="0"/>
                        </a:rPr>
                        <a:t>, Skarbøvik og </a:t>
                      </a:r>
                      <a:r>
                        <a:rPr lang="nb-NO" sz="2400" b="1" i="0" u="none" strike="noStrike" dirty="0" err="1">
                          <a:solidFill>
                            <a:schemeClr val="bg1"/>
                          </a:solidFill>
                          <a:effectLst/>
                          <a:latin typeface="Calibri" panose="020F0502020204030204" pitchFamily="34" charset="0"/>
                        </a:rPr>
                        <a:t>Aspøy</a:t>
                      </a:r>
                      <a:r>
                        <a:rPr lang="nb-NO" sz="2400" b="1" i="0" u="none" strike="noStrike" dirty="0">
                          <a:solidFill>
                            <a:schemeClr val="bg1"/>
                          </a:solidFill>
                          <a:effectLst/>
                          <a:latin typeface="Calibri" panose="020F0502020204030204" pitchFamily="34" charset="0"/>
                        </a:rPr>
                        <a:t>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Nørvøy, Nørvasund og Hatlane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Spjelkavik, Åse og Lerstad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a:solidFill>
                            <a:schemeClr val="bg1"/>
                          </a:solidFill>
                          <a:effectLst/>
                          <a:latin typeface="Calibri" panose="020F0502020204030204" pitchFamily="34" charset="0"/>
                        </a:rPr>
                        <a:t>Indre Borgund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Ellingsøy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Sandøy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Skodje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Ørskog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tc>
                  <a:txBody>
                    <a:bodyPr/>
                    <a:lstStyle/>
                    <a:p>
                      <a:pPr algn="ctr" fontAlgn="ctr"/>
                      <a:r>
                        <a:rPr lang="nb-NO" sz="2400" b="1" i="0" u="none" strike="noStrike" dirty="0">
                          <a:solidFill>
                            <a:schemeClr val="bg1"/>
                          </a:solidFill>
                          <a:effectLst/>
                          <a:latin typeface="Calibri" panose="020F0502020204030204" pitchFamily="34" charset="0"/>
                        </a:rPr>
                        <a:t>Annet sted</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156082"/>
                    </a:solidFill>
                  </a:tcPr>
                </a:tc>
                <a:extLst>
                  <a:ext uri="{0D108BD9-81ED-4DB2-BD59-A6C34878D82A}">
                    <a16:rowId xmlns:a16="http://schemas.microsoft.com/office/drawing/2014/main" val="1834311189"/>
                  </a:ext>
                </a:extLst>
              </a:tr>
              <a:tr h="1193073">
                <a:tc>
                  <a:txBody>
                    <a:bodyPr/>
                    <a:lstStyle/>
                    <a:p>
                      <a:pPr algn="l" fontAlgn="ctr"/>
                      <a:r>
                        <a:rPr lang="nb-NO" sz="2400" b="0" i="0" u="none" strike="noStrike" dirty="0">
                          <a:effectLst/>
                          <a:latin typeface="Calibri" panose="020F0502020204030204" pitchFamily="34" charset="0"/>
                        </a:rPr>
                        <a:t>Enebolig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38 %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49 %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95 %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79 %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50 %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2290196"/>
                  </a:ext>
                </a:extLst>
              </a:tr>
              <a:tr h="1193073">
                <a:tc>
                  <a:txBody>
                    <a:bodyPr/>
                    <a:lstStyle/>
                    <a:p>
                      <a:pPr algn="l" fontAlgn="ctr"/>
                      <a:r>
                        <a:rPr lang="nb-NO" sz="2400" b="0" i="0" u="none" strike="noStrike" dirty="0">
                          <a:effectLst/>
                          <a:latin typeface="Calibri" panose="020F0502020204030204" pitchFamily="34" charset="0"/>
                        </a:rPr>
                        <a:t>Rekkehus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8 %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6 %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543364033"/>
                  </a:ext>
                </a:extLst>
              </a:tr>
              <a:tr h="1193073">
                <a:tc>
                  <a:txBody>
                    <a:bodyPr/>
                    <a:lstStyle/>
                    <a:p>
                      <a:pPr algn="l" fontAlgn="ctr"/>
                      <a:r>
                        <a:rPr lang="nb-NO" sz="2400" b="0" i="0" u="none" strike="noStrike" dirty="0">
                          <a:effectLst/>
                          <a:latin typeface="Calibri" panose="020F0502020204030204" pitchFamily="34" charset="0"/>
                        </a:rPr>
                        <a:t>Leilighet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dirty="0">
                          <a:effectLst/>
                          <a:latin typeface="Calibri" panose="020F0502020204030204" pitchFamily="34" charset="0"/>
                        </a:rPr>
                        <a:t>49 %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45 %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36 %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14 %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15 %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33 %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143370438"/>
                  </a:ext>
                </a:extLst>
              </a:tr>
              <a:tr h="1230624">
                <a:tc>
                  <a:txBody>
                    <a:bodyPr/>
                    <a:lstStyle/>
                    <a:p>
                      <a:pPr algn="l" fontAlgn="ctr"/>
                      <a:r>
                        <a:rPr lang="nb-NO" sz="2400" b="0" i="0" u="none" strike="noStrike" dirty="0">
                          <a:effectLst/>
                          <a:latin typeface="Calibri" panose="020F0502020204030204" pitchFamily="34" charset="0"/>
                        </a:rPr>
                        <a:t>Omsorgsbolig/</a:t>
                      </a:r>
                    </a:p>
                    <a:p>
                      <a:pPr algn="l" fontAlgn="ctr"/>
                      <a:r>
                        <a:rPr lang="nb-NO" sz="2400" b="0" i="0" u="none" strike="noStrike" dirty="0">
                          <a:effectLst/>
                          <a:latin typeface="Calibri" panose="020F0502020204030204" pitchFamily="34" charset="0"/>
                        </a:rPr>
                        <a:t>sykehjem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457483958"/>
                  </a:ext>
                </a:extLst>
              </a:tr>
              <a:tr h="1230624">
                <a:tc>
                  <a:txBody>
                    <a:bodyPr/>
                    <a:lstStyle/>
                    <a:p>
                      <a:pPr algn="l" fontAlgn="ctr"/>
                      <a:r>
                        <a:rPr lang="nb-NO" sz="2400" b="0" i="0" u="none" strike="noStrike" dirty="0">
                          <a:effectLst/>
                          <a:latin typeface="Calibri" panose="020F0502020204030204" pitchFamily="34" charset="0"/>
                        </a:rPr>
                        <a:t>Kommunal bolig</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0 %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868603609"/>
                  </a:ext>
                </a:extLst>
              </a:tr>
              <a:tr h="1230624">
                <a:tc>
                  <a:txBody>
                    <a:bodyPr/>
                    <a:lstStyle/>
                    <a:p>
                      <a:pPr algn="l" fontAlgn="ctr"/>
                      <a:r>
                        <a:rPr lang="nb-NO" sz="2400" b="0" i="0" u="none" strike="noStrike" dirty="0">
                          <a:effectLst/>
                          <a:latin typeface="Calibri" panose="020F0502020204030204" pitchFamily="34" charset="0"/>
                        </a:rPr>
                        <a:t>Annet </a:t>
                      </a:r>
                    </a:p>
                  </a:txBody>
                  <a:tcPr marL="6350" marR="6350" marT="635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FFFFFF"/>
                    </a:solid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1 %</a:t>
                      </a:r>
                    </a:p>
                  </a:txBody>
                  <a:tcPr marL="6350" marR="6350" marT="635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1 %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2 %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a:effectLst/>
                          <a:latin typeface="Calibri" panose="020F0502020204030204" pitchFamily="34" charset="0"/>
                        </a:rPr>
                        <a:t>3 %</a:t>
                      </a:r>
                    </a:p>
                  </a:txBody>
                  <a:tcPr marL="6350" marR="6350" marT="6350" marB="0" anchor="ctr">
                    <a:lnL>
                      <a:noFill/>
                    </a:lnL>
                    <a:lnR w="12700" cap="flat" cmpd="sng" algn="ctr">
                      <a:no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algn="ctr" fontAlgn="ctr"/>
                      <a:r>
                        <a:rPr lang="nb-NO" sz="2400" b="0" i="0" u="none" strike="noStrike" dirty="0">
                          <a:effectLst/>
                          <a:latin typeface="Calibri" panose="020F0502020204030204" pitchFamily="34" charset="0"/>
                        </a:rPr>
                        <a:t>8 %</a:t>
                      </a:r>
                    </a:p>
                  </a:txBody>
                  <a:tcPr marL="6350" marR="6350" marT="635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2518398779"/>
                  </a:ext>
                </a:extLst>
              </a:tr>
            </a:tbl>
          </a:graphicData>
        </a:graphic>
      </p:graphicFrame>
      <p:sp>
        <p:nvSpPr>
          <p:cNvPr id="3" name="Tittel 1">
            <a:extLst>
              <a:ext uri="{FF2B5EF4-FFF2-40B4-BE49-F238E27FC236}">
                <a16:creationId xmlns:a16="http://schemas.microsoft.com/office/drawing/2014/main" id="{AB6318B2-9A82-382C-AC3E-083B7757155D}"/>
              </a:ext>
            </a:extLst>
          </p:cNvPr>
          <p:cNvSpPr txBox="1">
            <a:spLocks/>
          </p:cNvSpPr>
          <p:nvPr/>
        </p:nvSpPr>
        <p:spPr>
          <a:xfrm>
            <a:off x="1314706" y="12482623"/>
            <a:ext cx="21633959" cy="84715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hangingPunct="1"/>
            <a:r>
              <a:rPr lang="nb-NO" sz="2400" b="1" dirty="0" err="1"/>
              <a:t>Hessa</a:t>
            </a:r>
            <a:r>
              <a:rPr lang="nb-NO" sz="2400" b="1" dirty="0"/>
              <a:t>, Skarbøvik, </a:t>
            </a:r>
            <a:r>
              <a:rPr lang="nb-NO" sz="2400" b="1" dirty="0" err="1"/>
              <a:t>Aspøy</a:t>
            </a:r>
            <a:r>
              <a:rPr lang="nb-NO" sz="2400" b="1" dirty="0"/>
              <a:t>:</a:t>
            </a:r>
            <a:r>
              <a:rPr lang="nb-NO" sz="2400" dirty="0"/>
              <a:t> n=596, </a:t>
            </a:r>
            <a:r>
              <a:rPr lang="nb-NO" sz="2400" b="1" dirty="0" err="1"/>
              <a:t>Nørvøy</a:t>
            </a:r>
            <a:r>
              <a:rPr lang="nb-NO" sz="2400" b="1" dirty="0"/>
              <a:t>, </a:t>
            </a:r>
            <a:r>
              <a:rPr lang="nb-NO" sz="2400" b="1" dirty="0" err="1"/>
              <a:t>Nørvasund</a:t>
            </a:r>
            <a:r>
              <a:rPr lang="nb-NO" sz="2400" b="1" dirty="0"/>
              <a:t>, </a:t>
            </a:r>
            <a:r>
              <a:rPr lang="nb-NO" sz="2400" b="1" dirty="0" err="1"/>
              <a:t>Hatlane</a:t>
            </a:r>
            <a:r>
              <a:rPr lang="nb-NO" sz="2400" b="1" dirty="0"/>
              <a:t>:</a:t>
            </a:r>
            <a:r>
              <a:rPr lang="nb-NO" sz="2400" dirty="0"/>
              <a:t> n=1277, </a:t>
            </a:r>
            <a:r>
              <a:rPr lang="nb-NO" sz="2400" b="1" dirty="0"/>
              <a:t>Spjelkavik, Åse, Lerstad:</a:t>
            </a:r>
            <a:r>
              <a:rPr lang="nb-NO" sz="2400" dirty="0"/>
              <a:t> n=1289, </a:t>
            </a:r>
            <a:r>
              <a:rPr lang="nb-NO" sz="2400" b="1" dirty="0"/>
              <a:t>Indre Borgund:</a:t>
            </a:r>
            <a:r>
              <a:rPr lang="nb-NO" sz="2400" dirty="0"/>
              <a:t> n=754, </a:t>
            </a:r>
          </a:p>
          <a:p>
            <a:pPr hangingPunct="1"/>
            <a:r>
              <a:rPr lang="nb-NO" sz="2400" b="1" dirty="0"/>
              <a:t>Ellingsøy:</a:t>
            </a:r>
            <a:r>
              <a:rPr lang="nb-NO" sz="2400" dirty="0"/>
              <a:t> n=179, </a:t>
            </a:r>
            <a:r>
              <a:rPr lang="nb-NO" sz="2400" b="1" dirty="0"/>
              <a:t>Sandøy:</a:t>
            </a:r>
            <a:r>
              <a:rPr lang="nb-NO" sz="2400" dirty="0"/>
              <a:t> n=164, </a:t>
            </a:r>
            <a:r>
              <a:rPr lang="nb-NO" sz="2400" b="1" dirty="0"/>
              <a:t>Skodje:</a:t>
            </a:r>
            <a:r>
              <a:rPr lang="nb-NO" sz="2400" dirty="0"/>
              <a:t> n=375, </a:t>
            </a:r>
            <a:r>
              <a:rPr lang="nb-NO" sz="2400" b="1" dirty="0"/>
              <a:t>Ørskog:</a:t>
            </a:r>
            <a:r>
              <a:rPr lang="nb-NO" sz="2400" dirty="0"/>
              <a:t> n=196, </a:t>
            </a:r>
            <a:r>
              <a:rPr lang="nb-NO" sz="2400" b="1" dirty="0"/>
              <a:t>Annet sted:</a:t>
            </a:r>
            <a:r>
              <a:rPr lang="nb-NO" sz="2400" dirty="0"/>
              <a:t> n=12</a:t>
            </a:r>
          </a:p>
        </p:txBody>
      </p:sp>
    </p:spTree>
    <p:extLst>
      <p:ext uri="{BB962C8B-B14F-4D97-AF65-F5344CB8AC3E}">
        <p14:creationId xmlns:p14="http://schemas.microsoft.com/office/powerpoint/2010/main" val="1762849339"/>
      </p:ext>
    </p:extLst>
  </p:cSld>
  <p:clrMapOvr>
    <a:masterClrMapping/>
  </p:clrMapOvr>
  <p:transition spd="med"/>
</p:sld>
</file>

<file path=ppt/theme/theme1.xml><?xml version="1.0" encoding="utf-8"?>
<a:theme xmlns:a="http://schemas.openxmlformats.org/drawingml/2006/main" name="2_Black">
  <a:themeElements>
    <a:clrScheme name="Respons standard malfarger">
      <a:dk1>
        <a:sysClr val="windowText" lastClr="000000"/>
      </a:dk1>
      <a:lt1>
        <a:sysClr val="window" lastClr="FFFFFF"/>
      </a:lt1>
      <a:dk2>
        <a:srgbClr val="44546A"/>
      </a:dk2>
      <a:lt2>
        <a:srgbClr val="E7E6E6"/>
      </a:lt2>
      <a:accent1>
        <a:srgbClr val="D94A94"/>
      </a:accent1>
      <a:accent2>
        <a:srgbClr val="3D4A9A"/>
      </a:accent2>
      <a:accent3>
        <a:srgbClr val="52AAE0"/>
      </a:accent3>
      <a:accent4>
        <a:srgbClr val="3EB074"/>
      </a:accent4>
      <a:accent5>
        <a:srgbClr val="FFEA5E"/>
      </a:accent5>
      <a:accent6>
        <a:srgbClr val="E83F45"/>
      </a:accent6>
      <a:hlink>
        <a:srgbClr val="61C3DB"/>
      </a:hlink>
      <a:folHlink>
        <a:srgbClr val="D690A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gendefinert 1">
    <a:dk1>
      <a:sysClr val="windowText" lastClr="000000"/>
    </a:dk1>
    <a:lt1>
      <a:sysClr val="window" lastClr="FFFFFF"/>
    </a:lt1>
    <a:dk2>
      <a:srgbClr val="44546A"/>
    </a:dk2>
    <a:lt2>
      <a:srgbClr val="E7E6E6"/>
    </a:lt2>
    <a:accent1>
      <a:srgbClr val="D94A94"/>
    </a:accent1>
    <a:accent2>
      <a:srgbClr val="3D4A9A"/>
    </a:accent2>
    <a:accent3>
      <a:srgbClr val="A8D8D4"/>
    </a:accent3>
    <a:accent4>
      <a:srgbClr val="52AAE0"/>
    </a:accent4>
    <a:accent5>
      <a:srgbClr val="F190AE"/>
    </a:accent5>
    <a:accent6>
      <a:srgbClr val="A1C2D0"/>
    </a:accent6>
    <a:hlink>
      <a:srgbClr val="FBE1E5"/>
    </a:hlink>
    <a:folHlink>
      <a:srgbClr val="61C3D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05ee288-378b-4acc-a3e0-0e116962077f">
      <Terms xmlns="http://schemas.microsoft.com/office/infopath/2007/PartnerControls"/>
    </lcf76f155ced4ddcb4097134ff3c332f>
    <TaxCatchAll xmlns="78a69cee-6d22-46cf-a081-cdc0d535c0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3C137ACF648BB4C9D04ADCF090160E9" ma:contentTypeVersion="12" ma:contentTypeDescription="Opprett et nytt dokument." ma:contentTypeScope="" ma:versionID="228e97b642048161d1a9869628bab2c3">
  <xsd:schema xmlns:xsd="http://www.w3.org/2001/XMLSchema" xmlns:xs="http://www.w3.org/2001/XMLSchema" xmlns:p="http://schemas.microsoft.com/office/2006/metadata/properties" xmlns:ns2="105ee288-378b-4acc-a3e0-0e116962077f" xmlns:ns3="78a69cee-6d22-46cf-a081-cdc0d535c0e0" targetNamespace="http://schemas.microsoft.com/office/2006/metadata/properties" ma:root="true" ma:fieldsID="bef1a96866a6e393d010c20032aabbe8" ns2:_="" ns3:_="">
    <xsd:import namespace="105ee288-378b-4acc-a3e0-0e116962077f"/>
    <xsd:import namespace="78a69cee-6d22-46cf-a081-cdc0d535c0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ee288-378b-4acc-a3e0-0e1169620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8bb71c77-d748-436e-ba93-7bbadd5ce86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a69cee-6d22-46cf-a081-cdc0d535c0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d6e5d84-f2e5-4ffc-895d-a904098ff721}" ma:internalName="TaxCatchAll" ma:showField="CatchAllData" ma:web="78a69cee-6d22-46cf-a081-cdc0d535c0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C109E3-DDA0-421B-9149-874ED2492EB4}">
  <ds:schemaRefs>
    <ds:schemaRef ds:uri="http://schemas.microsoft.com/office/2006/metadata/properties"/>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cd62bf22-67a3-48e8-9a7b-168a9d066e6b"/>
    <ds:schemaRef ds:uri="http://purl.org/dc/dcmitype/"/>
    <ds:schemaRef ds:uri="4c8da0b8-70d7-475d-899d-f40c64c98e01"/>
    <ds:schemaRef ds:uri="105ee288-378b-4acc-a3e0-0e116962077f"/>
    <ds:schemaRef ds:uri="78a69cee-6d22-46cf-a081-cdc0d535c0e0"/>
  </ds:schemaRefs>
</ds:datastoreItem>
</file>

<file path=customXml/itemProps2.xml><?xml version="1.0" encoding="utf-8"?>
<ds:datastoreItem xmlns:ds="http://schemas.openxmlformats.org/officeDocument/2006/customXml" ds:itemID="{42129DA7-E9DF-4D9B-BB89-52F8B6635C2F}">
  <ds:schemaRefs>
    <ds:schemaRef ds:uri="http://schemas.microsoft.com/sharepoint/v3/contenttype/forms"/>
  </ds:schemaRefs>
</ds:datastoreItem>
</file>

<file path=customXml/itemProps3.xml><?xml version="1.0" encoding="utf-8"?>
<ds:datastoreItem xmlns:ds="http://schemas.openxmlformats.org/officeDocument/2006/customXml" ds:itemID="{A89E83FB-DC38-426D-8D5E-0486502EA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ee288-378b-4acc-a3e0-0e116962077f"/>
    <ds:schemaRef ds:uri="78a69cee-6d22-46cf-a081-cdc0d535c0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2196</TotalTime>
  <Words>11636</Words>
  <Application>Microsoft Office PowerPoint</Application>
  <PresentationFormat>Egendefinert</PresentationFormat>
  <Paragraphs>2804</Paragraphs>
  <Slides>65</Slides>
  <Notes>21</Notes>
  <HiddenSlides>0</HiddenSlides>
  <MMClips>0</MMClips>
  <ScaleCrop>false</ScaleCrop>
  <HeadingPairs>
    <vt:vector size="4" baseType="variant">
      <vt:variant>
        <vt:lpstr>Tema</vt:lpstr>
      </vt:variant>
      <vt:variant>
        <vt:i4>1</vt:i4>
      </vt:variant>
      <vt:variant>
        <vt:lpstr>Lysbildetitler</vt:lpstr>
      </vt:variant>
      <vt:variant>
        <vt:i4>65</vt:i4>
      </vt:variant>
    </vt:vector>
  </HeadingPairs>
  <TitlesOfParts>
    <vt:vector size="66" baseType="lpstr">
      <vt:lpstr>2_Black</vt:lpstr>
      <vt:lpstr>Ålesund kommune Aldersvennlig samfunn</vt:lpstr>
      <vt:lpstr>PowerPoint-presentasjon</vt:lpstr>
      <vt:lpstr>Om undersøkelsen</vt:lpstr>
      <vt:lpstr>Innhold i rapporten</vt:lpstr>
      <vt:lpstr>PowerPoint-presentasjon</vt:lpstr>
      <vt:lpstr>Demografisk fordeling</vt:lpstr>
      <vt:lpstr>PowerPoint-presentasjon</vt:lpstr>
      <vt:lpstr>Hva slags bolig bor du i?</vt:lpstr>
      <vt:lpstr>Hva slags bolig bor du i? Brutt ned på kommunedel</vt:lpstr>
      <vt:lpstr>Antall etasjer</vt:lpstr>
      <vt:lpstr>Hvor bor du i forhold til dine nærmeste?</vt:lpstr>
      <vt:lpstr>Hvor bor du i forhold til dine nærmeste? Brutt ned på kommunedel</vt:lpstr>
      <vt:lpstr>I hvilken grad vil du si at din nåværende bolig er tilpasset din alderdom?</vt:lpstr>
      <vt:lpstr>I hvilken grad vil du si at din nåværende bolig er tilpasset din alderdom? Brutt ned på kjønn og alder</vt:lpstr>
      <vt:lpstr>I hvilken grad vil du si at din nåværende bolig er tilpasset din alderdom? Brutt ned på kommunedel</vt:lpstr>
      <vt:lpstr>Vil du kunne fortsette å bo i din nåværende bolig hvis du får dårligere helse?</vt:lpstr>
      <vt:lpstr>Vil du kunne fortsette å bo i din nåværende bolig hvis du får dårligere helse? Brutt ned på kjønn og alder</vt:lpstr>
      <vt:lpstr>Vil du kunne fortsette å bo i din nåværende bolig hvis du får dårligere helse? Brutt ned på kommunedel</vt:lpstr>
      <vt:lpstr>I hvilken grad planlegger du å tilpasse boligen din til din egen alderdom? </vt:lpstr>
      <vt:lpstr>I hvilken grad planlegger du å tilpasse boligen din til din egen alderdom?  Brutt ned på kjønn og alder</vt:lpstr>
      <vt:lpstr>I hvilken grad planlegger du å tilpasse boligen din til din egen alderdom?  Brutt ned på kommunedel</vt:lpstr>
      <vt:lpstr>Tror du at du på sikt kommer til å trenge en annen bolig?</vt:lpstr>
      <vt:lpstr>Tror du at du på sikt kommer til å trenge en annen bolig?  Brutt ned på kjønn og alder</vt:lpstr>
      <vt:lpstr>Tror du at du på sikt kommer til å trenge en annen bolig? Brutt ned på kommunedel</vt:lpstr>
      <vt:lpstr>PowerPoint-presentasjon</vt:lpstr>
      <vt:lpstr>Hvor enkelt eller vanskelig opplever du at det er for deg …</vt:lpstr>
      <vt:lpstr>PowerPoint-presentasjon</vt:lpstr>
      <vt:lpstr>I hvilken grad vil du si at du engasjerer deg i lokalsamfunnet ditt? </vt:lpstr>
      <vt:lpstr>I hvilken grad vil du si at du engasjerer deg i lokalsamfunnet ditt?  Brutt ned på kommunedel</vt:lpstr>
      <vt:lpstr>Hva er/vil være viktig for at du skal engasjere deg i frivillig arbeid?</vt:lpstr>
      <vt:lpstr>Hva er/vil være viktig for at du skal engasjere deg i frivillig arbeid? Brutt ned på kjønn og alder</vt:lpstr>
      <vt:lpstr>Hva er/vil være viktig for at du skal engasjere deg i frivillig arbeid? Brutt ned på kommunedel</vt:lpstr>
      <vt:lpstr>Hvordan kan du bruke din erfaring og kunnskap inn i frivillig arbeid?</vt:lpstr>
      <vt:lpstr>Hvordan kan du bruke din erfaring og kunnskap inn i frivillig arbeid? Brutt ned på kjønn og alder</vt:lpstr>
      <vt:lpstr>Hvordan kan du bruke din erfaring og kunnskap inn i frivillig arbeid? Brutt ned på kommunedel</vt:lpstr>
      <vt:lpstr>PowerPoint-presentasjon</vt:lpstr>
      <vt:lpstr>Hvor mange dager i løpet av en uke er du sosial med venner eller familie utenfor din egen husstand? </vt:lpstr>
      <vt:lpstr>Hvor mange dager i løpet av en uke er du sosial med venner eller familie utenfor din egen husstand? Brutt ned på kommunedel</vt:lpstr>
      <vt:lpstr>Er det noe av følgende som hindrer deg fra å være mer sosial? </vt:lpstr>
      <vt:lpstr>Er det noe av følgende som hindrer deg fra å være mer sosial?  Brutt ned på kjønn og alder</vt:lpstr>
      <vt:lpstr>Er det noe av følgende som hindrer deg fra å være mer sosial?  Brutt ned på kommunedel</vt:lpstr>
      <vt:lpstr>PowerPoint-presentasjon</vt:lpstr>
      <vt:lpstr>Hvor ofte deltar du på organiserte aktiviteter / frivillig arbeid som for eksempel idrettslag, politiske lag, trossamfunn, kor eller andre lignende ting? </vt:lpstr>
      <vt:lpstr>Hvor ofte deltar du på organiserte aktiviteter / frivillig arbeid som for eksempel idrettslag, politiske lag, trossamfunn, kor eller andre lignende ting?  Brutt ned på kommunedel</vt:lpstr>
      <vt:lpstr>Hvor ofte deltar du på uorganiserte aktiviteter som for eksempel klubb, møte venner, turer i friluft med venner eller andre?</vt:lpstr>
      <vt:lpstr>Hvor ofte deltar du på uorganiserte aktiviteter som for eksempel klubb, møte venner, turer i friluft med venner eller andre? Brutt ned på kommunedel</vt:lpstr>
      <vt:lpstr>PowerPoint-presentasjon</vt:lpstr>
      <vt:lpstr>Hvor mange ganger i uka går du tur eller driver med annen fysisk aktivitet?</vt:lpstr>
      <vt:lpstr>Hvor mange ganger i uka går du tur eller driver med annen fysisk aktivitet? Brutt ned på kommunedel</vt:lpstr>
      <vt:lpstr>PowerPoint-presentasjon</vt:lpstr>
      <vt:lpstr>Synes du noe av følgende er mangelfullt eller mangler i ditt nærmiljø eller der du vanligvis ferdes? </vt:lpstr>
      <vt:lpstr>Synes du noe av følgende er mangelfullt eller mangler i ditt nærmiljø eller der du vanligvis ferdes?  Brutt ned på kjønn og alder</vt:lpstr>
      <vt:lpstr>Synes du noe av følgende er mangelfullt eller mangler i ditt nærmiljø eller der du vanligvis ferdes? Brutt ned på kommunedel</vt:lpstr>
      <vt:lpstr>PowerPoint-presentasjon</vt:lpstr>
      <vt:lpstr>Hvor finner du i første rekke informasjon om ulike aktiviteter og arrangement i Ålesund kommune? </vt:lpstr>
      <vt:lpstr>Hvor finner du i første rekke informasjon om ulike aktiviteter og arrangement i Ålesund kommune?  Brutt ned på kommunedel</vt:lpstr>
      <vt:lpstr>Hvor enkelt eller vanskelig er det for deg å finne informasjon om ulike aktiviteter og arrangement i Ålesund?</vt:lpstr>
      <vt:lpstr>Hvor enkelt eller vanskelig er det for deg å finne informasjon om ulike aktiviteter og arrangement i Ålesund? Brutt ned på kommunedel</vt:lpstr>
      <vt:lpstr>PowerPoint-presentasjon</vt:lpstr>
      <vt:lpstr>Oppsummering av hovedfunn</vt:lpstr>
      <vt:lpstr>PowerPoint-presentasjon</vt:lpstr>
      <vt:lpstr>Feilmarginen krymper med større utvalg</vt:lpstr>
      <vt:lpstr>Feilmarginer for ulike svarfordelinger Svarandelen på et spørsmål påvirker hvor stor feilmarginen er ved en gitt basestørrelse (antall respondenter). </vt:lpstr>
      <vt:lpstr>Betydningen av feilmarginen i praksis</vt:lpstr>
      <vt:lpstr>Takk! Prosjektleder Idar Eidset +47 907 86 694 // idar.eidset@responsanalyse.no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Gretteberg Meyer</dc:creator>
  <cp:lastModifiedBy>Birgitte Johanne Sætre Bonesmo</cp:lastModifiedBy>
  <cp:revision>22</cp:revision>
  <dcterms:modified xsi:type="dcterms:W3CDTF">2025-01-27T14:37:02Z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0x010100C3C137ACF648BB4C9D04ADCF090160E9</vt:lpwstr>
  </property>
  <property fmtid="{D5CDD505-2E9C-101B-9397-08002B2CF9AE}" pid="3" name="MediaServiceImageTags">
    <vt:lpwstr/>
  </property>
  <property fmtid="{D5CDD505-2E9C-101B-9397-08002B2CF9AE}" pid="4" name="MSIP_Label_e7646c9a-b481-4837-bcc6-911048a5d0ed_Enabled">
    <vt:lpwstr>true</vt:lpwstr>
  </property>
  <property fmtid="{D5CDD505-2E9C-101B-9397-08002B2CF9AE}" pid="5" name="MSIP_Label_e7646c9a-b481-4837-bcc6-911048a5d0ed_SetDate">
    <vt:lpwstr>2025-01-14T15:04:10Z</vt:lpwstr>
  </property>
  <property fmtid="{D5CDD505-2E9C-101B-9397-08002B2CF9AE}" pid="6" name="MSIP_Label_e7646c9a-b481-4837-bcc6-911048a5d0ed_Method">
    <vt:lpwstr>Privileged</vt:lpwstr>
  </property>
  <property fmtid="{D5CDD505-2E9C-101B-9397-08002B2CF9AE}" pid="7" name="MSIP_Label_e7646c9a-b481-4837-bcc6-911048a5d0ed_Name">
    <vt:lpwstr>Open</vt:lpwstr>
  </property>
  <property fmtid="{D5CDD505-2E9C-101B-9397-08002B2CF9AE}" pid="8" name="MSIP_Label_e7646c9a-b481-4837-bcc6-911048a5d0ed_SiteId">
    <vt:lpwstr>41e07e73-30fc-434c-adf2-3ef1c273ecca</vt:lpwstr>
  </property>
  <property fmtid="{D5CDD505-2E9C-101B-9397-08002B2CF9AE}" pid="9" name="MSIP_Label_e7646c9a-b481-4837-bcc6-911048a5d0ed_ActionId">
    <vt:lpwstr>2e8dcd1b-c593-419b-aa72-f5b014d98fc7</vt:lpwstr>
  </property>
  <property fmtid="{D5CDD505-2E9C-101B-9397-08002B2CF9AE}" pid="10" name="MSIP_Label_e7646c9a-b481-4837-bcc6-911048a5d0ed_ContentBits">
    <vt:lpwstr>0</vt:lpwstr>
  </property>
</Properties>
</file>